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9" r:id="rId3"/>
  </p:sldMasterIdLst>
  <p:notesMasterIdLst>
    <p:notesMasterId r:id="rId21"/>
  </p:notesMasterIdLst>
  <p:handoutMasterIdLst>
    <p:handoutMasterId r:id="rId22"/>
  </p:handoutMasterIdLst>
  <p:sldIdLst>
    <p:sldId id="256" r:id="rId4"/>
    <p:sldId id="656" r:id="rId5"/>
    <p:sldId id="657" r:id="rId6"/>
    <p:sldId id="671" r:id="rId7"/>
    <p:sldId id="662" r:id="rId8"/>
    <p:sldId id="672" r:id="rId9"/>
    <p:sldId id="663" r:id="rId10"/>
    <p:sldId id="679" r:id="rId11"/>
    <p:sldId id="675" r:id="rId12"/>
    <p:sldId id="677" r:id="rId13"/>
    <p:sldId id="674" r:id="rId14"/>
    <p:sldId id="678" r:id="rId15"/>
    <p:sldId id="665" r:id="rId16"/>
    <p:sldId id="581" r:id="rId17"/>
    <p:sldId id="461" r:id="rId18"/>
    <p:sldId id="680" r:id="rId19"/>
    <p:sldId id="6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 Fichtenbaum" initials="CJF" lastIdx="11" clrIdx="0"/>
  <p:cmAuthor id="1" name="Kathleen Fitch" initials="KF" lastIdx="2" clrIdx="1"/>
  <p:cmAuthor id="2" name="Edgar Turner Overton" initials="ETO" lastIdx="10" clrIdx="2"/>
  <p:cmAuthor id="3" name="Katie Fitch" initials="KF" lastIdx="12" clrIdx="3"/>
  <p:cmAuthor id="4" name="Bastow, Barbara" initials="BB" lastIdx="35" clrIdx="4">
    <p:extLst>
      <p:ext uri="{19B8F6BF-5375-455C-9EA6-DF929625EA0E}">
        <p15:presenceInfo xmlns:p15="http://schemas.microsoft.com/office/powerpoint/2012/main" userId="S-1-5-21-1390067357-879983540-1801674531-3353" providerId="AD"/>
      </p:ext>
    </p:extLst>
  </p:cmAuthor>
  <p:cmAuthor id="5" name="Fitch, Kathleen V.,N.P." initials="FKV" lastIdx="3" clrIdx="5">
    <p:extLst>
      <p:ext uri="{19B8F6BF-5375-455C-9EA6-DF929625EA0E}">
        <p15:presenceInfo xmlns:p15="http://schemas.microsoft.com/office/powerpoint/2012/main" userId="S-1-5-21-8915387-943144406-1916815836-177969" providerId="AD"/>
      </p:ext>
    </p:extLst>
  </p:cmAuthor>
  <p:cmAuthor id="6" name="Kileel, Emma" initials="KE" lastIdx="6" clrIdx="6">
    <p:extLst>
      <p:ext uri="{19B8F6BF-5375-455C-9EA6-DF929625EA0E}">
        <p15:presenceInfo xmlns:p15="http://schemas.microsoft.com/office/powerpoint/2012/main" userId="S-1-5-21-8915387-943144406-1916815836-12759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79FF79"/>
    <a:srgbClr val="99FF99"/>
    <a:srgbClr val="00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98935" autoAdjust="0"/>
  </p:normalViewPr>
  <p:slideViewPr>
    <p:cSldViewPr>
      <p:cViewPr varScale="1">
        <p:scale>
          <a:sx n="70" d="100"/>
          <a:sy n="70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9" d="100"/>
        <a:sy n="169" d="100"/>
      </p:scale>
      <p:origin x="0" y="-8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BE89C-81CD-834B-AFD9-53EC3D1C57A4}" type="datetimeFigureOut">
              <a:rPr lang="en-US" smtClean="0"/>
              <a:pPr/>
              <a:t>28-Aug-19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80E60-1272-644D-BA5B-816E59441C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23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3257E-2674-478F-9447-CE5ACBD2B927}" type="datetimeFigureOut">
              <a:rPr lang="en-US" smtClean="0"/>
              <a:pPr/>
              <a:t>28-Aug-19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93C3D-1764-4854-9CE2-3A8E12306C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93C3D-1764-4854-9CE2-3A8E12306C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9CF4-0B79-4B49-A12C-81FC39CB2B5F}" type="datetime1">
              <a:rPr lang="en-US" smtClean="0"/>
              <a:t>28-Aug-19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66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E927C-751D-4675-AD32-E4DDD24E7157}" type="datetime1">
              <a:rPr lang="en-US" smtClean="0"/>
              <a:t>28-Aug-19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82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E34F8-C3CD-47D5-8486-44A30F0EE2E8}" type="datetime1">
              <a:rPr lang="en-US" smtClean="0"/>
              <a:t>28-Aug-19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99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28CD-5D9D-4E58-BD4B-B06131D3B78B}" type="datetime1">
              <a:rPr lang="en-US" smtClean="0"/>
              <a:t>28-Aug-19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55D7-760E-4761-8AC7-BAF0487AAB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57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A4FF-1274-4839-919B-EEF50AAC06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28-Aug-19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93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FBF9-3487-44D0-8074-53DDE3704D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28-Aug-19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b="22680"/>
          <a:stretch/>
        </p:blipFill>
        <p:spPr>
          <a:xfrm>
            <a:off x="0" y="6539052"/>
            <a:ext cx="1359737" cy="3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54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72DE-C782-48EF-B9C3-ADACF6E8FA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28-Aug-19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66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F8E9-E3AB-497A-9ED6-A92BD3008F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28-Aug-19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28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45EC-AF86-4CEF-A03D-3189459A28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28-Aug-19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28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FB75-2CD2-4AE1-9D32-4A83042972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28-Aug-19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10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E1B8-411F-4F03-ABD6-F61651044A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28-Aug-19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82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A3A0B-BC7B-468A-8848-65E2A830F1E0}" type="datetime1">
              <a:rPr lang="en-US" smtClean="0"/>
              <a:t>28-Aug-19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b="22680"/>
          <a:stretch/>
        </p:blipFill>
        <p:spPr>
          <a:xfrm>
            <a:off x="0" y="6539052"/>
            <a:ext cx="1359737" cy="3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68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AB7B5-0BB2-4B53-B9D3-878D9180B7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28-Aug-19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32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14-3D0D-46B8-8A78-7318518525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28-Aug-19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7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8704-6FCB-4038-8E56-7C7D50ADD1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28-Aug-19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27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8C7C-B1A6-4069-BAE4-1EDAE401A1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28-Aug-19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66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FC60-8600-4FEC-913A-C0323F697E19}" type="datetime1">
              <a:rPr lang="en-US" smtClean="0"/>
              <a:t>28-Aug-19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32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F788-5A62-4100-8E29-56471082B983}" type="datetime1">
              <a:rPr lang="en-US" smtClean="0"/>
              <a:t>28-Aug-19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98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5C15-7763-4129-9157-F01C66F21542}" type="datetime1">
              <a:rPr lang="en-US" smtClean="0"/>
              <a:t>28-Aug-19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15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BAAE7-8630-4E16-B0E9-979593AB8C83}" type="datetime1">
              <a:rPr lang="en-US" smtClean="0"/>
              <a:t>28-Aug-19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62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FD82-788D-4540-8379-ECCBE7660613}" type="datetime1">
              <a:rPr lang="en-US" smtClean="0"/>
              <a:t>28-Aug-19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5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B209-DCE8-4326-A8AA-DAC8718B5B5F}" type="datetime1">
              <a:rPr lang="en-US" smtClean="0"/>
              <a:t>28-Aug-19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28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F5B-37DB-4E06-A61A-AB737FA1AEF1}" type="datetime1">
              <a:rPr lang="en-US" smtClean="0"/>
              <a:t>28-Aug-19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9DBA5-2C31-4E1A-A3FB-C901597E4320}" type="datetime1">
              <a:rPr lang="en-US" smtClean="0"/>
              <a:t>28-Aug-19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26F4E-AD98-4887-BAAD-3FD74B24DB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43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CB835-BBBD-4D7B-84B8-3603334521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28-Aug-19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682E-C9F3-4279-A4D5-E9C3386448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2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10E87-6BE3-4643-A45D-C9FDEE2248F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28-Aug-19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26F4E-AD98-4887-BAAD-3FD74B24DB1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28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dmshelp@fstrf.org" TargetMode="External"/><Relationship Id="rId2" Type="http://schemas.openxmlformats.org/officeDocument/2006/relationships/hyperlink" Target="mailto:reprieve.coreeu5332@fstrf.org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brirepository@afbr-bri.com" TargetMode="External"/><Relationship Id="rId4" Type="http://schemas.openxmlformats.org/officeDocument/2006/relationships/hyperlink" Target="mailto:opsmad@worldcourier.e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rireporsitory@afbr-bri.co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762000"/>
          </a:xfrm>
          <a:noFill/>
        </p:spPr>
        <p:txBody>
          <a:bodyPr>
            <a:normAutofit/>
          </a:bodyPr>
          <a:lstStyle/>
          <a:p>
            <a:r>
              <a:rPr lang="en-US" b="1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81400"/>
            <a:ext cx="8458200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EU5332</a:t>
            </a:r>
          </a:p>
          <a:p>
            <a:r>
              <a:rPr lang="en-US" b="1" dirty="0">
                <a:solidFill>
                  <a:schemeClr val="tx1"/>
                </a:solidFill>
              </a:rPr>
              <a:t>Topics for  Laboratories</a:t>
            </a:r>
          </a:p>
        </p:txBody>
      </p:sp>
      <p:sp>
        <p:nvSpPr>
          <p:cNvPr id="1033" name="AutoShape 9" descr="data:image/jpeg;base64,/9j/4AAQSkZJRgABAQAAAQABAAD/2wCEAAkGBxMSEBUUEhMUFhQWGBsYFxcYFyAYHhwaFxsaHRsdGhwYJyggGB0lGxgVITEhJSkrMDQyFyE0ODMsNygtLisBCgoKDQ0OFA8QFS4lHSQsLCwrKzcsKys3NzctMDAtNzcuMCs3LCw4KzczNCs3LTArNzQrLC4sLTUxLCw3LTcsL//AABEIALAA3AMBIgACEQEDEQH/xAAcAAEAAgIDAQAAAAAAAAAAAAAABgcBBQMECAL/xABEEAABAwIDBQQEDAQFBQEAAAABAAIDBBEFEiEGEzFBUQciYYEyUnGRFCM0NUJyg6GxssHDM2JzdBVTs9LhgpKTwtEW/8QAGgEBAQADAQEAAAAAAAAAAAAAAAEDBAUCBv/EACkRAQACAQMCBQMFAAAAAAAAAAABAgMEETEFQRIhccHwkaGxFCIyQmH/2gAMAwEAAhEDEQA/ALxREQEREBERARYLgmYdQgyixmHUJmHUIMosZh1CZh1CDKLGYdQmYdQgyixmHUJmHUIMosZh1CZggyiwSgKDKIiAiIgIiICIiAiIgIiICh/aRtC+lgYyI2kmJAd6rW2zEeOoHmpgq07ZONL9r+2griUlxJcS4niSbk+0lfOQdAsoqjGQdAmQdAsogxkHQJkHQLKIMZB0CZB0CyiDGQdAmQdAsogxkHQLkpZnRPbJGcr2EOaehC+EQXJilNHi+GBzQM9szP5ZG8W+eo81TdJO+F+aNzo3jm05SCOR/wDhU17MMd3NQYHn4uYi1+Ug4f8AcNPIL57U8B3NQKhg+Lmvm6CQf7hr5FYsle7vdG1W0zp7cTwmHZ5tWaxjo5rb6OxJGmdp+lbqDofLqpgvPGA4s6kqGTM1ynvN9Zp9Ie777L0DSVLZY2yMN2vAc09QVaW3hrdU0kYMnirH7bflzIiL25YiIgIiICIiAiIgKtO2TjS/a/tqy1WnbJxpftf20FbpdFdmwVLG7DoCWMJynUtB5lVFJopz2nbO7mUVEbbRyGzwBo1/L2Bw+8eKgyBdFaPZJTsdTTZmtPxvMA/Rb1UK27YBiFQAABmGg0+iEGjuivenpI/gDTkZf4ONco/y1UGxDQa+mBAILxcHX6JQae6K3O1GmY2gu1jQd4zUNA69FUaAl1z0A+Oi/qM/MFc+3VLGMPnIYwHLxDR1CCkQeYNiOBHIq5cMnZi2GlkhGe2V/wDLI3g63jofNU0pLsDj3wSqGY2ilsx/Qeq7yJ9xKkvVLTW0WjmEbqqd8b3RyCz2EtcPEforI7JsfuHUkh4d+L2fSb5aEe09FxdrOA2Latg0Pclty9V36HyVfUNY+GVksZs9hzNPiOR8DwPtWv8Axs+unwa/S/7P2mPn0l6QRdLBsSZUwMmZ6Lxe3Q8wfEG4XdWw+RtWazNZ5gRERBERAREQEREBVp2ycaX7X9tWWq07ZONL9r+2grdXl2f/ADdB9U/iVRqvLs/+boPqn8SqPnCq2LE6J7XgXN45Gj6LhwI6ciFTeL4a+mmfDJ6TDx6jk4eBC2+yO0HwOsc5x+Ke4tk9mY2d/wBNz5Eqc9pWz4qIBURC8kQuba5o+J9tuI80HB2P/Jpv6v8A6NUI2++caj6w/KFN+x/5NN/V/wDRqhG33zjUfWH5Qgt+m+b2/wBuP9NU3sN8vpfrj8pVyU3ze3+3H+mqb2G+X0v1x+UqCyO1b5B9oz9VTy9C4xiMNPHnqHBrLgXLS7U8NACtH/8As8M/zW/+J3+1BT2H/wAaL+oz8wV17e/N1R9T9QuvHtjhpcAJG3JAHxTuJNh9Hquxt783VH1f1CCjEIRFUW9sTibK+hfTzd5zG7t45lhHdd7dOPUKqcYw19NO+GT0mG1/WHJw9oUi7Nd78PZuuFjvemTx8b2stp2xbrfQW/jZXZ7cMmmXN43vbwv4LFkjy3dro2e1cs4u1vZxdlOPbqY0zz3JdY78njiB9YfePFW0vNcGfO3d33mYZMvHNfu28b2Xo+kz7tu8tnyjNbhmtrbwumOfLZetYK0yVyR/bmPRyoiLI4oiIgIiICIiAq07ZONL9r+2rLVadsnGl+1/bQVury7P/m6D6p/EqjVd2wMzRh0ALmg5TzHUqilJ/Td9Z34lWn2X7Q72I00h78Y7l/pM6e1v4EKrJ/Td9Z34lc2HVz4JWSxmz2G48eoPgRoiLw2cwIUhnDP4ckmdg9UFoBHsBBt4KpNvvnGo+sPyhXJhGMxVELJWOADhexIuDzB8QVTW3jgcQqCNRmH5Qoq4Kb5vb/bj/TVN7DfL6X64/KVcNPO34A0Zm3+DjmP8tU7sObV9NfTvj8pVFk9q3yD7Rn6qnlb3anK00GjgfjGcD7VUKDsYf/Gi/qM/MFde3vzdUfU/UKk6D+NF/UZ+YK6du5mnDqgBzScvUdQgo9CUUl2BwH4XVDMLxRWe/oT9FvmR7gUROticNZh9C+on7rnt3jyeIaB3W+3Xh1cqoxjEn1M75pPSeb29Ucmj2BTvtZx67m0kZ0Hflt1+i38SfJV/QUb5pWRRi73kNb58z4Dj5LBknedn1PSNNGLFOa/M/aPnsm3ZTgO8mdUvHci7sd+bzxP/AEj7z4K2l0sGw1lNAyGP0WC1+p5k+JOq7qyVjaHC1upnUZpv24j0ERF6agiIgIiICIiAq07ZONL9r+2rLVadsnGl+1/bQVul0RVBERAREQLoiICIiAiIgyAToBcnQAcz0CuTDYWYThpfJbPbM/8Amkdwb+A8lD+zDAt9UGd4+LhtlvzkPD/tGvmF89qOPb+oEDD8XDfNbgZDx9uUaeZXi9tobug0v6jNFe3M+iG1NQ+R7pJDme8lzj1JVk9k2AWDquQel3IvZ9J3mbAew9VAcAwl9XUMhZpmPed6rR6R933kL0DSUzYo2xsFmsAa0dAFjx13nd2+r6qMeOMNeZ59HMiIsz5gREQEREBERAREQFD+0nZ99VAx8QzSQknL6zXWzAePdB8lMEQeb3xuabOa4EcQQQfvXzY9CvR7omni0HyWNw31W+4IPONj0KWPQr0duG+q33BNw31W+4IPONj0KWPQr0duG+q33BNw31W+4IPONj0KWPQr0duG+q33BNw31W+4IPONj0KWPQr0duG+q33BNw31W+4IPONj0K5KamfI9rGNJe8hrR4leitw31W+4LLYWjg0e5BFMUqGYThoaz+JbKz+aR3F3lqfJU5TUskrsrGPe8nkC4knmfaea9HvjB4gH2i6w2MDgAPYF4tXxd3T0XUK6Wk1im8z33RLs82VNHG6SYDfyWuOORo4Nv1vqfLopgiL1EbeTRzZr5rzkvzIiIqxCIiAiIgIiIOhhmMQVBeIZA8xnK8C+h1439h9y5KbEYpJJI2PBfFYSN17ua9vwKq7AnPpM1ey5jFRLFUMH+Xm7rgPAkrfYZWOFTiskBjLviXMc91matdYk9LIJ8us7EIhvO+34oXksblosTqBw0B9yglNtFNHPTN+GsqhK8MkaIg1rb82PaBexXxgsc8dTiTjOHGNoMnxY+MO7flNvo2tw5oLAoaxk0bZI3BzHi7XDmPNc6gVHjdVOyip4XsjklhMssuQHK0EgBrOFzYrmkxirppZ6eaVsp+DumhlyBp7t7hzRof+EE3RV3VYtXx0MdcahhHcLod2LFrjb0uOb2WC2OPYpMKktNbFSxBoLGtaJZHE8S5pBygeCCUV+IxQ5N68N3jwxl76udwGi5K2rZDG6SR2VjRdx6DyVcTYxJVU1C+Wxe2uYwkDLmynQ25G3JTHbj5uqf6Z/RBtYqxjohKHXjLc+b+W17+5Yw6vjnjEkTg5juDhzt7VBqHF60UDWChJj3Nt5vW+jl9K3HhrZdLC8edT4fRQxyNidNvLzPGYMYx2ptzJuLILPRQTCNpZhPJAJ46oGJz4pS3dgObxbJYWA53Wum2nqIRE/wCHRzuc9rZIWRjIA465ZAOXiUFmLhp6pkmbI5rspyusb2cOIPQqHx1lfU1tVBDOyKOF7e+Yw4gEaNAOhvYkk9F8dnUEofVky3aKiRrm5AMz7N79+X1UE5XTocTimdI2N4cYnZHjXuu6aruKHbBfKMR/uT+qCYoo7i+KSsxGkha4COVsheLDUttbXlxK1+NY7PHU1jGOAbFSiVgyg2ffj4+xBMkVeVuLV8NHDWunY4OLM0O7ABa/+bjm+7VbT4ZV1dZURwTinipiGE7sPL3uF9c3AC3JBL0UY2IxSon+EtqXNL4pjH3RYCw1t1F+qk6AiIgIiINBs7s9uIJYZS2RsskjyANMsnI3Wgpez1zIKqHfgtmLN2bG43ZcQH9eIGnRT5dOtxWCEgSyxsJ4BzgD96CKVuzdfNuXPmpQ6B4cxjWODSRzdz4cABbUruv2bnFTVPjlj3VU2z2uacwIY5rbEaWu66kT62MZSZGAP9G7h3ra6ddF80WJQzX3UrH245XA29tkEZGyU0cdK6CZjamnZu8xaSx7TxBHEf8AK+49mJ5HTy1MrHTyRGFmRpDI2m/XUrZYztFFHFMY5YnSxsc7JmBN29QNV3sFqzNTxSuABexriBwuRyQaSv2YfJhbaMSND2tYM9jbukHhxXCdnaqKqmmppYAJ8ubeMLnNLRbu24jwK6uHY/iNTvDBFTlkcjo+84g3af8A5ZYl21lFHVSOha2emeGObe7Tc20PHkUHzQ7FTsZHG6aMtiqm1DTlNyBfMHcg46fepVtDh5qKWWFrg0yNygnUD22XLU4lFExrppGR5hpmcB7rrnhqWPZna5rmccwII96Do0mGuZRCnLgXCLd5uV8tr+xR+LY2RlNTBkzBUUxcWPy3YQ86tcONjYKTUmLQSuLY5o3uHENcCfuWanFII3hkksbXng1zgCfIoNA/ZyqnZMKqoaN5Hu2shBDG3+kQdXFa6t2TrpadkLpqZrYi0sDGOAcWcM55eQUg2Txl9VHK57WgsmfGLdGHQ6818xY47/EJadwaI44RJm56kXvytqUGcAwaSCepmkexxqDG6zQRYsaQePUnRatuDVNIKxzKhjYpS+Vp3Zc9r3W5C+YWFrWUj/xinzNbv4sztWjOLm/Cy+q3FIISBLLGwngHOA/FBxbPGU0sJnvvSwF97XuettLqOQ7NV0M076ephY2aQyEOjLjre2vsK2+P7TR0259F+9e1vpgWa6/f8WiyxLjhZLKS6A07Yg9hEgzFx5EcmngCg1tXs7WvMExqITUwOflOQhhY8DukDW+nHxXy7ZSoe+pklnjc+eDdaNIDTccOrRb2rb4FtJFUU7JS5kZdYFheCWudewPDU2W0qKyNhAe9rSQSA5wFwOJ16II/i+zL5sOjpRI0OYI7uINjktfTjqtLiM7YMQnMNWymfIGmVs8d2O6PjNxcjW48fdJdnNpI6veAZWuZI5obnDi5rbd8eBuu02rpah+TNBK5v0bteR5IIBg4qGUFXJTSPzyVHxMmTM6Xle1jbMeZ0Cs6EHKM3Gwv7ea+mtAFhoFlAREQEREBV6SyaqrHRQU3cdkllqnl3og+gyxyt8xeysJamr2ZpJZd7JTxueeJI426jgfNBW2GwtlpsKY8ZmmeUFp6XBsfDwW9xumEGIyfBmCNxoZDZgy3cL2Nhz0HuUsp9m6WMgsgY0teZG2vo4i1x00XddQRmYTFg3obkD+eXjZBXgoqL/As+WLPu759M+99vG99LdFN9lPkNP8A0mfguI7J0WYu+DR3de+mmvHTgPJbamgbGxrGANa0WaByA4BBW2ylAyQVBdWy05+ESDIyUMB142PPlfwWqrZAyixKnY4SxRujcJrauc92uZw9I6cfAqxpNj6Fzi51NGSSSTrqTqea7RwGm3Jg3EYidxYBYH224oItQQxS4vOKoMcWwx7hsgBGUjvFodpe/wCqjeKOyR4iynJFIJoQcp0bmJ3gbblwv5KzsTwKmqMu+hY/Lo0niB0uNbLlpcLhji3LImNiN7ssLG/G45+aCF7X0tNE2kdSNjbNvoxFu7AuaTrfL6QtbU/qvrZalppZa81TY3TCd4dvADljHo2zcG2vqOilGH7NUkD88UDGvHB1rkey/DyWcQ2bpJ5N5LAx7/WI42624+aDQ9leX4JJkN27+TKf5dLfdZdTEfnKv/sT+AU0oMPigaWxMaxrnFxA4XPEr4fhUJkfIY2l8jN293Ms6HwQV1X4VC3Z9sojZvMrX57d65db0uPDSy7tZQl9bLJC6lnkMcYlhqAbt7v0HEW15qbyYPA6AU5jaYQAMnKw1C4MR2cpZ3B0sDHOAsDqDYcBccfNBXcxp5KOjc2ARhtYInhxz6DMXNDzxYTrbgt1LSxHEKxgYwxiiGVtgWi2osOGh4KXy4HTuhEDoYzENQy2gPUW5+K+qTB4InZo4mtdkEdx6g4N9iCtMkTcJongMB+EQmVwAvo52ryNdNeKkm0b45MWoWXa8ZZczdCLOAtcdDY+5b+LZqkax7G08YZJbO22hy3t7LXPBKLZqkhc10cDGuYSWuF7i+h156dUFeQxtZh2IOia1srZ5GXaAHtiu24HMNtfTguzWYe4RUrmf4fAQ9m5kjc/O4n6Jsy7r87qfxYHTtldK2FgkeCHut6QdxuOBvzXDQ7MUkMgkjp42vHA24X6X0Hkg26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85850"/>
            <a:ext cx="7596188" cy="223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8BF26F4E-AD98-4887-BAAD-3FD74B24DB1F}" type="slidenum">
              <a:rPr lang="en-US" sz="1600" smtClean="0">
                <a:solidFill>
                  <a:schemeClr val="tx1"/>
                </a:solidFill>
              </a:rPr>
              <a:pPr/>
              <a:t>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34F11C-3FF0-1D41-9F19-A22AF88BE138}"/>
              </a:ext>
            </a:extLst>
          </p:cNvPr>
          <p:cNvSpPr txBox="1"/>
          <p:nvPr/>
        </p:nvSpPr>
        <p:spPr>
          <a:xfrm>
            <a:off x="2091494" y="5486400"/>
            <a:ext cx="5094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Emma </a:t>
            </a:r>
            <a:r>
              <a:rPr lang="en-US" b="1" dirty="0"/>
              <a:t>Kileel, REPRIEVE Clinical Coordinating </a:t>
            </a:r>
            <a:r>
              <a:rPr lang="en-US" b="1" dirty="0" smtClean="0"/>
              <a:t>Center</a:t>
            </a:r>
          </a:p>
          <a:p>
            <a:pPr algn="ctr"/>
            <a:r>
              <a:rPr lang="en-US" b="1" dirty="0"/>
              <a:t>Andrew Lohrum, LDMS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26F4E-AD98-4887-BAAD-3FD74B24DB1F}" type="slidenum">
              <a:rPr lang="en-US" smtClean="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30303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04800" y="225377"/>
            <a:ext cx="8686800" cy="4604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sz="2000" b="1" dirty="0"/>
              <a:t>Complete the Ambient/Refrigerated/Frozen Specimen Shipment Notice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t="2122" r="1126" b="-2"/>
          <a:stretch/>
        </p:blipFill>
        <p:spPr>
          <a:xfrm>
            <a:off x="1600199" y="1044526"/>
            <a:ext cx="5645301" cy="549452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1295400" y="2408237"/>
            <a:ext cx="533400" cy="106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590800"/>
            <a:ext cx="1828800" cy="101566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John Ward</a:t>
            </a:r>
          </a:p>
          <a:p>
            <a:pPr algn="ctr"/>
            <a:r>
              <a:rPr lang="en-US" sz="1200" b="1" dirty="0"/>
              <a:t>(P) 301-881-7636</a:t>
            </a:r>
          </a:p>
          <a:p>
            <a:pPr algn="ctr"/>
            <a:r>
              <a:rPr lang="en-US" sz="1200" b="1" dirty="0"/>
              <a:t>(F) 301-770-9811</a:t>
            </a:r>
          </a:p>
          <a:p>
            <a:pPr algn="ctr"/>
            <a:r>
              <a:rPr lang="en-US" sz="1200" b="1" dirty="0"/>
              <a:t>999/Biomedical Research Institute (BRI)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2800" y="41910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</a:rPr>
              <a:t>World Courier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5800" y="531817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824" y="17266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1"/>
            <a:ext cx="82296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b="1" dirty="0"/>
              <a:t>Complete International Shipping Checklist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490"/>
            <a:ext cx="2133600" cy="365125"/>
          </a:xfrm>
        </p:spPr>
        <p:txBody>
          <a:bodyPr/>
          <a:lstStyle/>
          <a:p>
            <a:fld id="{8BF26F4E-AD98-4887-BAAD-3FD74B24DB1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12246"/>
          <a:stretch/>
        </p:blipFill>
        <p:spPr>
          <a:xfrm>
            <a:off x="1100137" y="838200"/>
            <a:ext cx="6943725" cy="557516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33437" y="3896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Are you ready to 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Review instructions for overnight shipments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Complete the Ambient/Refrigerated/Frozen Specimen Shipment Notice Form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Complete International Shipping Checklist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Notify BRI of incoming shipment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Include copy of </a:t>
            </a:r>
            <a:r>
              <a:rPr lang="en-US" i="1" dirty="0"/>
              <a:t>Ambient/Refrigerated/Frozen Specimen Shipment Notice</a:t>
            </a:r>
            <a:r>
              <a:rPr lang="en-US" dirty="0"/>
              <a:t>, the </a:t>
            </a:r>
            <a:r>
              <a:rPr lang="en-US" i="1" dirty="0"/>
              <a:t>LDMS shipping file</a:t>
            </a:r>
            <a:r>
              <a:rPr lang="en-US" dirty="0"/>
              <a:t>, and a copy of the </a:t>
            </a:r>
            <a:r>
              <a:rPr lang="en-US" i="1" dirty="0"/>
              <a:t>International Shipping Checklist </a:t>
            </a:r>
            <a:r>
              <a:rPr lang="en-US" dirty="0"/>
              <a:t>in notification email to BRI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367" y="207770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367" y="3048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21073F3-B1DD-4729-9379-8C6C59CA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856" y="2438400"/>
            <a:ext cx="4840287" cy="1362075"/>
          </a:xfrm>
        </p:spPr>
        <p:txBody>
          <a:bodyPr/>
          <a:lstStyle/>
          <a:p>
            <a:pPr algn="ctr"/>
            <a:r>
              <a:rPr lang="en-US" dirty="0"/>
              <a:t>Post shipment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810889-15B9-4C1E-BB2B-6FA35FBC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490"/>
            <a:ext cx="2133600" cy="365125"/>
          </a:xfrm>
        </p:spPr>
        <p:txBody>
          <a:bodyPr/>
          <a:lstStyle/>
          <a:p>
            <a:fld id="{8BF26F4E-AD98-4887-BAAD-3FD74B24DB1F}" type="slidenum">
              <a:rPr lang="en-US" smtClean="0"/>
              <a:pPr/>
              <a:t>13</a:t>
            </a:fld>
            <a:r>
              <a:rPr lang="en-US" dirty="0"/>
              <a:t>-KF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04E487-41B8-4060-8485-84D2501B0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22680"/>
          <a:stretch/>
        </p:blipFill>
        <p:spPr>
          <a:xfrm>
            <a:off x="0" y="6539052"/>
            <a:ext cx="1359737" cy="3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l="29475" t="28833" r="31694" b="3985"/>
          <a:stretch/>
        </p:blipFill>
        <p:spPr bwMode="auto">
          <a:xfrm>
            <a:off x="4343400" y="1676400"/>
            <a:ext cx="4495800" cy="4756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b="22680"/>
          <a:stretch/>
        </p:blipFill>
        <p:spPr>
          <a:xfrm>
            <a:off x="0" y="6539052"/>
            <a:ext cx="1359737" cy="30882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60F3C747-BB87-4BFE-81D4-CA781FED0810}"/>
              </a:ext>
            </a:extLst>
          </p:cNvPr>
          <p:cNvSpPr/>
          <p:nvPr/>
        </p:nvSpPr>
        <p:spPr>
          <a:xfrm>
            <a:off x="304800" y="228600"/>
            <a:ext cx="15240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BRI receives shipment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CD2A6596-3985-4604-BFB2-4C2B53965EA7}"/>
              </a:ext>
            </a:extLst>
          </p:cNvPr>
          <p:cNvSpPr/>
          <p:nvPr/>
        </p:nvSpPr>
        <p:spPr>
          <a:xfrm>
            <a:off x="1981200" y="800100"/>
            <a:ext cx="573248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CEB1EB-177F-48E7-A7AB-E97C4E088DCF}"/>
              </a:ext>
            </a:extLst>
          </p:cNvPr>
          <p:cNvSpPr txBox="1"/>
          <p:nvPr/>
        </p:nvSpPr>
        <p:spPr>
          <a:xfrm>
            <a:off x="2706848" y="652790"/>
            <a:ext cx="25146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BRI performs QC on shipment received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804BB694-BA28-4547-83BD-D45AEEB24E14}"/>
              </a:ext>
            </a:extLst>
          </p:cNvPr>
          <p:cNvSpPr/>
          <p:nvPr/>
        </p:nvSpPr>
        <p:spPr>
          <a:xfrm>
            <a:off x="5373848" y="800100"/>
            <a:ext cx="573248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2A94FB3-129B-4F19-BFF5-0587FAADCFAC}"/>
              </a:ext>
            </a:extLst>
          </p:cNvPr>
          <p:cNvSpPr txBox="1"/>
          <p:nvPr/>
        </p:nvSpPr>
        <p:spPr>
          <a:xfrm>
            <a:off x="6099496" y="666399"/>
            <a:ext cx="2514600" cy="9541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BRI will send Shipment Evaluation Documentation to site lab and performance evaluation committee. </a:t>
            </a:r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xmlns="" id="{1563B1A5-FA01-4EC1-909C-3E6FF283A9EE}"/>
              </a:ext>
            </a:extLst>
          </p:cNvPr>
          <p:cNvSpPr/>
          <p:nvPr/>
        </p:nvSpPr>
        <p:spPr>
          <a:xfrm>
            <a:off x="8628777" y="1092431"/>
            <a:ext cx="377504" cy="126239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D37552E-A726-4138-BC7E-EB8F8EF2BEC5}"/>
              </a:ext>
            </a:extLst>
          </p:cNvPr>
          <p:cNvCxnSpPr>
            <a:cxnSpLocks/>
          </p:cNvCxnSpPr>
          <p:nvPr/>
        </p:nvCxnSpPr>
        <p:spPr>
          <a:xfrm flipH="1" flipV="1">
            <a:off x="3657600" y="2605567"/>
            <a:ext cx="1142126" cy="60978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76630521-487E-4D65-8FED-EBD4BF0B323F}"/>
              </a:ext>
            </a:extLst>
          </p:cNvPr>
          <p:cNvCxnSpPr>
            <a:cxnSpLocks/>
          </p:cNvCxnSpPr>
          <p:nvPr/>
        </p:nvCxnSpPr>
        <p:spPr>
          <a:xfrm flipH="1">
            <a:off x="3810000" y="3234313"/>
            <a:ext cx="986930" cy="5667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Hexagon 22">
            <a:extLst>
              <a:ext uri="{FF2B5EF4-FFF2-40B4-BE49-F238E27FC236}">
                <a16:creationId xmlns:a16="http://schemas.microsoft.com/office/drawing/2014/main" xmlns="" id="{93377820-AFFD-48F0-8131-51F8837A21C4}"/>
              </a:ext>
            </a:extLst>
          </p:cNvPr>
          <p:cNvSpPr/>
          <p:nvPr/>
        </p:nvSpPr>
        <p:spPr>
          <a:xfrm>
            <a:off x="1983122" y="1701247"/>
            <a:ext cx="1674478" cy="1386555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If no problem noted, site responsibilities complete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298B5CE-8EDB-427C-906C-BA7C18383813}"/>
              </a:ext>
            </a:extLst>
          </p:cNvPr>
          <p:cNvSpPr txBox="1"/>
          <p:nvPr/>
        </p:nvSpPr>
        <p:spPr>
          <a:xfrm>
            <a:off x="1696586" y="3517665"/>
            <a:ext cx="2063692" cy="7386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Problem noted on Shipment Evaluation Documentation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xmlns="" id="{57AF91B6-63F0-4DA2-9B1A-F55BFEB9A521}"/>
              </a:ext>
            </a:extLst>
          </p:cNvPr>
          <p:cNvSpPr/>
          <p:nvPr/>
        </p:nvSpPr>
        <p:spPr>
          <a:xfrm>
            <a:off x="2614132" y="4392354"/>
            <a:ext cx="228600" cy="332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724C20D-6125-4AB6-9FD1-BC51807F356C}"/>
              </a:ext>
            </a:extLst>
          </p:cNvPr>
          <p:cNvSpPr txBox="1"/>
          <p:nvPr/>
        </p:nvSpPr>
        <p:spPr>
          <a:xfrm>
            <a:off x="1675002" y="5909469"/>
            <a:ext cx="2063692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Site/Lab must respond to BRI within </a:t>
            </a:r>
            <a:r>
              <a:rPr lang="en-US" sz="1400" b="1" u="sng" dirty="0"/>
              <a:t>1 week</a:t>
            </a:r>
            <a:endParaRPr lang="en-US" sz="1400" b="1" dirty="0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xmlns="" id="{0242932A-22D2-D84F-ACF3-3D6872A2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8BF26F4E-AD98-4887-BAAD-3FD74B24DB1F}" type="slidenum">
              <a:rPr lang="en-US" smtClean="0"/>
              <a:pPr/>
              <a:t>14</a:t>
            </a:fld>
            <a:r>
              <a:rPr lang="en-US" dirty="0"/>
              <a:t>-KF</a:t>
            </a: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1675002" y="4871211"/>
            <a:ext cx="2063692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Contact CRA’s </a:t>
            </a:r>
            <a:r>
              <a:rPr lang="it-IT" sz="1400" b="1" dirty="0"/>
              <a:t>Alba </a:t>
            </a:r>
            <a:r>
              <a:rPr lang="it-IT" sz="1400" b="1"/>
              <a:t>Sierto </a:t>
            </a:r>
            <a:r>
              <a:rPr lang="it-IT" sz="1400" b="1" smtClean="0"/>
              <a:t>or </a:t>
            </a:r>
            <a:r>
              <a:rPr lang="it-IT" sz="1400" b="1" dirty="0"/>
              <a:t>Nuria Navarro</a:t>
            </a:r>
            <a:endParaRPr lang="en-US" sz="1400" b="1" dirty="0"/>
          </a:p>
        </p:txBody>
      </p:sp>
      <p:sp>
        <p:nvSpPr>
          <p:cNvPr id="19" name="Arrow: Down 18">
            <a:extLst/>
          </p:cNvPr>
          <p:cNvSpPr/>
          <p:nvPr/>
        </p:nvSpPr>
        <p:spPr>
          <a:xfrm>
            <a:off x="2591761" y="5485666"/>
            <a:ext cx="228600" cy="332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tar: 5 Points 1"/>
          <p:cNvSpPr/>
          <p:nvPr/>
        </p:nvSpPr>
        <p:spPr>
          <a:xfrm rot="20900238">
            <a:off x="1528077" y="5733153"/>
            <a:ext cx="292937" cy="277766"/>
          </a:xfrm>
          <a:prstGeom prst="star5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9"/>
          </a:xfrm>
        </p:spPr>
        <p:txBody>
          <a:bodyPr>
            <a:normAutofit/>
          </a:bodyPr>
          <a:lstStyle/>
          <a:p>
            <a:r>
              <a:rPr lang="en-US" dirty="0"/>
              <a:t>REPRIEVE-EU Core Team Email: </a:t>
            </a:r>
            <a:r>
              <a:rPr lang="en-US" dirty="0">
                <a:hlinkClick r:id="rId2"/>
              </a:rPr>
              <a:t>reprieve.coreeu5332@fstrf.org</a:t>
            </a:r>
            <a:r>
              <a:rPr lang="en-US" dirty="0"/>
              <a:t> </a:t>
            </a:r>
          </a:p>
          <a:p>
            <a:r>
              <a:rPr lang="en-US" dirty="0" err="1"/>
              <a:t>WebLDMS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ldmshelp@fstrf.org</a:t>
            </a:r>
            <a:r>
              <a:rPr lang="en-US" dirty="0"/>
              <a:t> </a:t>
            </a:r>
          </a:p>
          <a:p>
            <a:r>
              <a:rPr lang="en-US" dirty="0"/>
              <a:t>World Courier: </a:t>
            </a:r>
            <a:r>
              <a:rPr lang="en-US" dirty="0">
                <a:hlinkClick r:id="rId4"/>
              </a:rPr>
              <a:t>opsmad@worldcourier.es</a:t>
            </a:r>
            <a:endParaRPr lang="en-US" dirty="0"/>
          </a:p>
          <a:p>
            <a:r>
              <a:rPr lang="en-US" dirty="0"/>
              <a:t>Biomedical Research Institute (BRI): </a:t>
            </a:r>
            <a:r>
              <a:rPr lang="en-US" dirty="0">
                <a:hlinkClick r:id="rId5"/>
              </a:rPr>
              <a:t>brirepository@afbr-bri.com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8BF26F4E-AD98-4887-BAAD-3FD74B24DB1F}" type="slidenum">
              <a:rPr lang="en-US" sz="1600" smtClean="0">
                <a:solidFill>
                  <a:prstClr val="black"/>
                </a:solidFill>
              </a:rPr>
              <a:pPr/>
              <a:t>15</a:t>
            </a:fld>
            <a:r>
              <a:rPr lang="en-US" sz="1600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87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EU5332 Site Shipping Schedule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131939"/>
              </p:ext>
            </p:extLst>
          </p:nvPr>
        </p:nvGraphicFramePr>
        <p:xfrm>
          <a:off x="0" y="1676400"/>
          <a:ext cx="9144001" cy="3429003"/>
        </p:xfrm>
        <a:graphic>
          <a:graphicData uri="http://schemas.openxmlformats.org/drawingml/2006/table">
            <a:tbl>
              <a:tblPr/>
              <a:tblGrid>
                <a:gridCol w="3505201">
                  <a:extLst>
                    <a:ext uri="{9D8B030D-6E8A-4147-A177-3AD203B41FA5}">
                      <a16:colId xmlns:a16="http://schemas.microsoft.com/office/drawing/2014/main" xmlns="" val="389244310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485100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5689389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96605457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4142748638"/>
                    </a:ext>
                  </a:extLst>
                </a:gridCol>
              </a:tblGrid>
              <a:tr h="2546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REPRIEVE-EU (EU5332) Site Specific Schedule, rev 04 Aug 2019</a:t>
                      </a:r>
                    </a:p>
                  </a:txBody>
                  <a:tcPr marL="6594" marR="6594" marT="6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4" marR="6594" marT="65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4307820"/>
                  </a:ext>
                </a:extLst>
              </a:tr>
              <a:tr h="809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Name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ID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 ID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of Month to Ship (Week 1 is defined as the first week of the month that includes a Monday)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 to Ship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96095"/>
                  </a:ext>
                </a:extLst>
              </a:tr>
              <a:tr h="181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Clinic de Barcelona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 1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Mar, Sept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132878"/>
                  </a:ext>
                </a:extLst>
              </a:tr>
              <a:tr h="181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Universitario La Paz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 1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Mar, Sept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4567947"/>
                  </a:ext>
                </a:extLst>
              </a:tr>
              <a:tr h="181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German Trias y Pujol University Hospital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 1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Mar, Sept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4924943"/>
                  </a:ext>
                </a:extLst>
              </a:tr>
              <a:tr h="18191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Universitario Ramón y Cajal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 1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Mar, Sept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5235668"/>
                  </a:ext>
                </a:extLst>
              </a:tr>
              <a:tr h="181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Universitario de Bellvitge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 2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Mar, Sept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3531779"/>
                  </a:ext>
                </a:extLst>
              </a:tr>
              <a:tr h="181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General Universitario de Alicante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 2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Mar, Sept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51330"/>
                  </a:ext>
                </a:extLst>
              </a:tr>
              <a:tr h="181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General Universitario De Elche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 2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Mar, Sept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2383101"/>
                  </a:ext>
                </a:extLst>
              </a:tr>
              <a:tr h="181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HGU Gregorio Marañon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682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 3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Mar, Sept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475588"/>
                  </a:ext>
                </a:extLst>
              </a:tr>
              <a:tr h="181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12 de Octubre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 3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Mar, Sept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614138"/>
                  </a:ext>
                </a:extLst>
              </a:tr>
              <a:tr h="181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San Carlos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 3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Mar, Sept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2068644"/>
                  </a:ext>
                </a:extLst>
              </a:tr>
              <a:tr h="181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Universitario Valle de Hebrón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685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 3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Mar, Sept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4518367"/>
                  </a:ext>
                </a:extLst>
              </a:tr>
              <a:tr h="181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Universitario Basurto  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686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 4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Mar, Sept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3416794"/>
                  </a:ext>
                </a:extLst>
              </a:tr>
              <a:tr h="1819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 Virgen de la Victoria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687</a:t>
                      </a:r>
                    </a:p>
                  </a:txBody>
                  <a:tcPr marL="6594" marR="6594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Week 4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Mar, Sept</a:t>
                      </a:r>
                    </a:p>
                  </a:txBody>
                  <a:tcPr marL="6594" marR="6594" marT="65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71863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8CCE0-6BB5-204D-848A-93273031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B1BE92-5B3C-0148-8DA0-111D89DF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F70AE16-04E9-4B93-A7A7-73D9B237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Shipping Specimens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A8804B0-E2FD-4997-9D5A-BE431709A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2803"/>
            <a:ext cx="8077200" cy="3420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Ship to the repository (BRI) per your assigned schedule, schedule is located on the FSTRF Portal, Lab Resources Folder</a:t>
            </a:r>
          </a:p>
          <a:p>
            <a:r>
              <a:rPr lang="en-US" dirty="0"/>
              <a:t>Sites will ship every September and March</a:t>
            </a:r>
          </a:p>
          <a:p>
            <a:r>
              <a:rPr lang="en-US" dirty="0"/>
              <a:t>Review </a:t>
            </a:r>
            <a:r>
              <a:rPr lang="en-US" i="1" dirty="0"/>
              <a:t>Shipment of Specimens to BRI </a:t>
            </a:r>
            <a:r>
              <a:rPr lang="en-US" dirty="0"/>
              <a:t>prior to shipping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EEC755-954F-4522-970A-C5C1C2E6E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2</a:t>
            </a:fld>
            <a:r>
              <a:rPr lang="en-US" dirty="0"/>
              <a:t>-EK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F8E5C5-427F-4DED-BC40-F0DFCBB8FB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22680"/>
          <a:stretch/>
        </p:blipFill>
        <p:spPr>
          <a:xfrm>
            <a:off x="0" y="6539052"/>
            <a:ext cx="1359737" cy="308823"/>
          </a:xfrm>
          <a:prstGeom prst="rect">
            <a:avLst/>
          </a:prstGeom>
        </p:spPr>
      </p:pic>
      <p:sp>
        <p:nvSpPr>
          <p:cNvPr id="8" name="Line 8">
            <a:extLst>
              <a:ext uri="{FF2B5EF4-FFF2-40B4-BE49-F238E27FC236}">
                <a16:creationId xmlns:a16="http://schemas.microsoft.com/office/drawing/2014/main" xmlns="" id="{85E3C961-70D9-4E14-AAA5-C057E7625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19200"/>
            <a:ext cx="8413750" cy="0"/>
          </a:xfrm>
          <a:prstGeom prst="line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B78279-64B7-4FD4-A1BD-ABB49D223ACC}"/>
              </a:ext>
            </a:extLst>
          </p:cNvPr>
          <p:cNvSpPr txBox="1"/>
          <p:nvPr/>
        </p:nvSpPr>
        <p:spPr>
          <a:xfrm>
            <a:off x="2187575" y="5466043"/>
            <a:ext cx="4953000" cy="10156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Lab and shipping related documents are located in the Lab Resources Folder on the FSTRF Portal.</a:t>
            </a:r>
          </a:p>
        </p:txBody>
      </p:sp>
    </p:spTree>
    <p:extLst>
      <p:ext uri="{BB962C8B-B14F-4D97-AF65-F5344CB8AC3E}">
        <p14:creationId xmlns:p14="http://schemas.microsoft.com/office/powerpoint/2010/main" val="35778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21073F3-B1DD-4729-9379-8C6C59CA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856" y="2438400"/>
            <a:ext cx="4840287" cy="1362075"/>
          </a:xfrm>
        </p:spPr>
        <p:txBody>
          <a:bodyPr/>
          <a:lstStyle/>
          <a:p>
            <a:pPr algn="ctr"/>
            <a:r>
              <a:rPr lang="en-US" dirty="0"/>
              <a:t>Preparing for shipment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810889-15B9-4C1E-BB2B-6FA35FBC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490"/>
            <a:ext cx="2133600" cy="365125"/>
          </a:xfrm>
        </p:spPr>
        <p:txBody>
          <a:bodyPr/>
          <a:lstStyle/>
          <a:p>
            <a:fld id="{8BF26F4E-AD98-4887-BAAD-3FD74B24DB1F}" type="slidenum">
              <a:rPr lang="en-US" smtClean="0"/>
              <a:pPr/>
              <a:t>3</a:t>
            </a:fld>
            <a:r>
              <a:rPr lang="en-US" dirty="0"/>
              <a:t>-EK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04E487-41B8-4060-8485-84D2501B0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22680"/>
          <a:stretch/>
        </p:blipFill>
        <p:spPr>
          <a:xfrm>
            <a:off x="0" y="6539052"/>
            <a:ext cx="1359737" cy="3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C4865C-0BB3-4BA3-BA29-C31929443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491"/>
            <a:ext cx="2133600" cy="365125"/>
          </a:xfrm>
        </p:spPr>
        <p:txBody>
          <a:bodyPr/>
          <a:lstStyle/>
          <a:p>
            <a:fld id="{8BF26F4E-AD98-4887-BAAD-3FD74B24DB1F}" type="slidenum">
              <a:rPr lang="en-US" smtClean="0"/>
              <a:pPr/>
              <a:t>4</a:t>
            </a:fld>
            <a:r>
              <a:rPr lang="en-US" dirty="0"/>
              <a:t>-EK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74E9C8-D516-4BF6-8CE1-D6D0530C975E}"/>
              </a:ext>
            </a:extLst>
          </p:cNvPr>
          <p:cNvSpPr txBox="1"/>
          <p:nvPr/>
        </p:nvSpPr>
        <p:spPr>
          <a:xfrm>
            <a:off x="2797160" y="2502005"/>
            <a:ext cx="2635541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Check to make sure you have all required supplies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8D654E-2AC0-4E53-8E7E-8982B3C9C1CC}"/>
              </a:ext>
            </a:extLst>
          </p:cNvPr>
          <p:cNvSpPr txBox="1"/>
          <p:nvPr/>
        </p:nvSpPr>
        <p:spPr>
          <a:xfrm>
            <a:off x="2566173" y="3328052"/>
            <a:ext cx="3122452" cy="16004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Specimens in storage boxes accurately recorded in LDMS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Shippers: STP320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Medium STP-152: 250mL Absorbent strips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/>
              <a:t>STP-710 Disposable 2-Part Secondary Pressure Vessel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D1092082-AEA4-49F1-B8B6-CF0810550175}"/>
              </a:ext>
            </a:extLst>
          </p:cNvPr>
          <p:cNvSpPr/>
          <p:nvPr/>
        </p:nvSpPr>
        <p:spPr>
          <a:xfrm>
            <a:off x="5661301" y="2699740"/>
            <a:ext cx="564597" cy="199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93657A-C233-4A08-935D-DE5C5C6B0693}"/>
              </a:ext>
            </a:extLst>
          </p:cNvPr>
          <p:cNvSpPr txBox="1"/>
          <p:nvPr/>
        </p:nvSpPr>
        <p:spPr>
          <a:xfrm>
            <a:off x="6400800" y="2172538"/>
            <a:ext cx="2390092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Check shipping schedule on FSTRF portal to ensure you are shipping at the designated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55A5EF-63AE-4CA0-BD3F-DE95D49D75B8}"/>
              </a:ext>
            </a:extLst>
          </p:cNvPr>
          <p:cNvSpPr txBox="1"/>
          <p:nvPr/>
        </p:nvSpPr>
        <p:spPr>
          <a:xfrm>
            <a:off x="5899632" y="3352800"/>
            <a:ext cx="3208362" cy="24622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Shipments should be sent on </a:t>
            </a:r>
            <a:r>
              <a:rPr lang="en-US" sz="1400" u="sng" dirty="0"/>
              <a:t>Mondays, Tuesdays, or Wednesdays </a:t>
            </a:r>
            <a:r>
              <a:rPr lang="en-US" sz="1400" b="1" dirty="0"/>
              <a:t>only</a:t>
            </a:r>
            <a:r>
              <a:rPr lang="en-US" sz="1400" dirty="0"/>
              <a:t> to assure weekday delivery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BRI is closed on weekends and U.S. holidays and unable to receive the specimens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If a site/lab is unable to ship during its designated week, it must make arrangements with BRI to ship on another date (email: </a:t>
            </a:r>
            <a:r>
              <a:rPr lang="en-US" sz="1400" dirty="0">
                <a:hlinkClick r:id="rId2"/>
              </a:rPr>
              <a:t>brireporsitory@afbr-bri.com</a:t>
            </a:r>
            <a:r>
              <a:rPr lang="en-US" sz="1400" dirty="0"/>
              <a:t>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D016EC-5325-48A1-8A1B-E00554832C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2680"/>
          <a:stretch/>
        </p:blipFill>
        <p:spPr>
          <a:xfrm>
            <a:off x="0" y="6539052"/>
            <a:ext cx="1359737" cy="308823"/>
          </a:xfrm>
          <a:prstGeom prst="rect">
            <a:avLst/>
          </a:prstGeom>
        </p:spPr>
      </p:pic>
      <p:sp>
        <p:nvSpPr>
          <p:cNvPr id="14" name="Line 8">
            <a:extLst>
              <a:ext uri="{FF2B5EF4-FFF2-40B4-BE49-F238E27FC236}">
                <a16:creationId xmlns:a16="http://schemas.microsoft.com/office/drawing/2014/main" xmlns="" id="{233B2E06-29A2-416E-B1C4-346B5D24B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19200"/>
            <a:ext cx="8413750" cy="0"/>
          </a:xfrm>
          <a:prstGeom prst="line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0A8CC2A-D44C-4612-B290-18F31945F74D}"/>
              </a:ext>
            </a:extLst>
          </p:cNvPr>
          <p:cNvSpPr txBox="1"/>
          <p:nvPr/>
        </p:nvSpPr>
        <p:spPr>
          <a:xfrm>
            <a:off x="457200" y="306285"/>
            <a:ext cx="841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Preparing for Shipment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867CF0-85DE-4788-90EB-B55368BDEEBC}"/>
              </a:ext>
            </a:extLst>
          </p:cNvPr>
          <p:cNvSpPr txBox="1"/>
          <p:nvPr/>
        </p:nvSpPr>
        <p:spPr>
          <a:xfrm>
            <a:off x="96057" y="2172538"/>
            <a:ext cx="1780745" cy="13234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 or </a:t>
            </a:r>
            <a:r>
              <a:rPr lang="en-US" sz="1600" b="1"/>
              <a:t>review </a:t>
            </a:r>
            <a:r>
              <a:rPr lang="en-US" sz="1600" b="1" smtClean="0"/>
              <a:t>EU5332 </a:t>
            </a:r>
            <a:r>
              <a:rPr lang="en-US" sz="1600" b="1" dirty="0"/>
              <a:t>Shipment of Specimens to BRI (on FSTRF portal)</a:t>
            </a:r>
          </a:p>
        </p:txBody>
      </p:sp>
      <p:sp>
        <p:nvSpPr>
          <p:cNvPr id="16" name="Arrow: Right 6">
            <a:extLst>
              <a:ext uri="{FF2B5EF4-FFF2-40B4-BE49-F238E27FC236}">
                <a16:creationId xmlns:a16="http://schemas.microsoft.com/office/drawing/2014/main" xmlns="" id="{E8FFA833-63E9-0145-913B-F6ECA07C06D3}"/>
              </a:ext>
            </a:extLst>
          </p:cNvPr>
          <p:cNvSpPr/>
          <p:nvPr/>
        </p:nvSpPr>
        <p:spPr>
          <a:xfrm>
            <a:off x="2087809" y="2727036"/>
            <a:ext cx="564597" cy="199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F1C8FA2-4167-2944-BE02-CEE914DCC19B}"/>
              </a:ext>
            </a:extLst>
          </p:cNvPr>
          <p:cNvSpPr/>
          <p:nvPr/>
        </p:nvSpPr>
        <p:spPr>
          <a:xfrm>
            <a:off x="705504" y="3599378"/>
            <a:ext cx="1632432" cy="14938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66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Shipping supplies will be provided by </a:t>
            </a:r>
            <a:r>
              <a:rPr lang="en-US" sz="1400" b="1" i="1" dirty="0"/>
              <a:t>World Courier</a:t>
            </a:r>
          </a:p>
        </p:txBody>
      </p:sp>
      <p:sp>
        <p:nvSpPr>
          <p:cNvPr id="2" name="Left Brace 1"/>
          <p:cNvSpPr/>
          <p:nvPr/>
        </p:nvSpPr>
        <p:spPr>
          <a:xfrm>
            <a:off x="2337936" y="3815791"/>
            <a:ext cx="349991" cy="106101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1D247F-761C-44B7-84B5-7E66D8B2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5</a:t>
            </a:fld>
            <a:r>
              <a:rPr lang="en-US" dirty="0"/>
              <a:t>-EK</a:t>
            </a:r>
          </a:p>
        </p:txBody>
      </p:sp>
      <p:pic>
        <p:nvPicPr>
          <p:cNvPr id="6" name="Content Placeholder 4" descr="C:\Documents and Settings\retrovirus\Local Settings\Temporary Internet Files\Content.Outlook\ZGABKT4Z\DSC_0157.JPG">
            <a:extLst>
              <a:ext uri="{FF2B5EF4-FFF2-40B4-BE49-F238E27FC236}">
                <a16:creationId xmlns:a16="http://schemas.microsoft.com/office/drawing/2014/main" xmlns="" id="{855DD510-2671-492C-956A-5BB5B9E094A7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27404" r="31372" b="49938"/>
          <a:stretch/>
        </p:blipFill>
        <p:spPr bwMode="auto">
          <a:xfrm>
            <a:off x="4591512" y="1219200"/>
            <a:ext cx="3314392" cy="13010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9" descr="STP-320 ">
            <a:extLst>
              <a:ext uri="{FF2B5EF4-FFF2-40B4-BE49-F238E27FC236}">
                <a16:creationId xmlns:a16="http://schemas.microsoft.com/office/drawing/2014/main" xmlns="" id="{2DA252A1-B23B-4971-A725-94BBC4290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66066"/>
            <a:ext cx="2361894" cy="166283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C85653-B30D-4818-B136-7A6DAC56DEC0}"/>
              </a:ext>
            </a:extLst>
          </p:cNvPr>
          <p:cNvSpPr txBox="1"/>
          <p:nvPr/>
        </p:nvSpPr>
        <p:spPr>
          <a:xfrm>
            <a:off x="533400" y="304800"/>
            <a:ext cx="2514600" cy="584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Check to make sure you have all required supplies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CEFC4-E154-47F3-9892-27F62230E669}"/>
              </a:ext>
            </a:extLst>
          </p:cNvPr>
          <p:cNvSpPr txBox="1"/>
          <p:nvPr/>
        </p:nvSpPr>
        <p:spPr>
          <a:xfrm>
            <a:off x="4953000" y="304799"/>
            <a:ext cx="2514600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All samples will be stored in REPRIEVE EU5332 freezer boxes: </a:t>
            </a: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xmlns="" id="{D3120459-7CA5-4794-B51E-353AB7891459}"/>
              </a:ext>
            </a:extLst>
          </p:cNvPr>
          <p:cNvSpPr/>
          <p:nvPr/>
        </p:nvSpPr>
        <p:spPr>
          <a:xfrm>
            <a:off x="7459211" y="583904"/>
            <a:ext cx="1105928" cy="1758259"/>
          </a:xfrm>
          <a:prstGeom prst="curvedLeftArrow">
            <a:avLst>
              <a:gd name="adj1" fmla="val 25000"/>
              <a:gd name="adj2" fmla="val 50000"/>
              <a:gd name="adj3" fmla="val 3706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3B073D-68C6-4235-8E0A-641515896ECD}"/>
              </a:ext>
            </a:extLst>
          </p:cNvPr>
          <p:cNvSpPr txBox="1"/>
          <p:nvPr/>
        </p:nvSpPr>
        <p:spPr>
          <a:xfrm>
            <a:off x="1328863" y="918878"/>
            <a:ext cx="121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endParaRPr lang="en-US" sz="8800" dirty="0"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22014386-F863-464A-8E77-C563E1EBA775}"/>
              </a:ext>
            </a:extLst>
          </p:cNvPr>
          <p:cNvSpPr/>
          <p:nvPr/>
        </p:nvSpPr>
        <p:spPr>
          <a:xfrm>
            <a:off x="3147717" y="507775"/>
            <a:ext cx="1705565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3738CF79-BAED-4811-8B18-E6992067C3DA}"/>
              </a:ext>
            </a:extLst>
          </p:cNvPr>
          <p:cNvSpPr/>
          <p:nvPr/>
        </p:nvSpPr>
        <p:spPr>
          <a:xfrm>
            <a:off x="6096000" y="2628900"/>
            <a:ext cx="228600" cy="952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45223C-AFE5-4F92-9ECC-6AF830978B12}"/>
              </a:ext>
            </a:extLst>
          </p:cNvPr>
          <p:cNvSpPr txBox="1"/>
          <p:nvPr/>
        </p:nvSpPr>
        <p:spPr>
          <a:xfrm>
            <a:off x="4933920" y="3692907"/>
            <a:ext cx="2514600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QA/QC of samples 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8FF9CF2E-94B1-4B47-A404-B402C29D9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860" y="4094845"/>
            <a:ext cx="2702719" cy="185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7EED1B9-F292-4574-AD4F-B3A71621CED4}"/>
              </a:ext>
            </a:extLst>
          </p:cNvPr>
          <p:cNvSpPr/>
          <p:nvPr/>
        </p:nvSpPr>
        <p:spPr>
          <a:xfrm>
            <a:off x="7185327" y="4337742"/>
            <a:ext cx="1372821" cy="130105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Keep the “Chain of Cold” at </a:t>
            </a:r>
            <a:r>
              <a:rPr lang="en-US" sz="1400" b="1" u="sng" dirty="0"/>
              <a:t>all times. </a:t>
            </a: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xmlns="" id="{A1461369-F152-4CEA-A1BE-4BFB8538535B}"/>
              </a:ext>
            </a:extLst>
          </p:cNvPr>
          <p:cNvSpPr/>
          <p:nvPr/>
        </p:nvSpPr>
        <p:spPr>
          <a:xfrm>
            <a:off x="3393118" y="3743411"/>
            <a:ext cx="1295400" cy="2286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66C1443-144A-4986-8AF2-46A58EEF51F9}"/>
              </a:ext>
            </a:extLst>
          </p:cNvPr>
          <p:cNvSpPr txBox="1"/>
          <p:nvPr/>
        </p:nvSpPr>
        <p:spPr>
          <a:xfrm>
            <a:off x="681163" y="3506745"/>
            <a:ext cx="2514600" cy="830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Generate LDMS Shipping Manifest document to include in shipment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901934A-B688-440B-9E0C-1BCF7EF4A1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22680"/>
          <a:stretch/>
        </p:blipFill>
        <p:spPr>
          <a:xfrm>
            <a:off x="0" y="6539052"/>
            <a:ext cx="1359737" cy="308823"/>
          </a:xfrm>
          <a:prstGeom prst="rect">
            <a:avLst/>
          </a:prstGeom>
        </p:spPr>
      </p:pic>
      <p:sp>
        <p:nvSpPr>
          <p:cNvPr id="21" name="Oval 20">
            <a:extLst/>
          </p:cNvPr>
          <p:cNvSpPr/>
          <p:nvPr/>
        </p:nvSpPr>
        <p:spPr>
          <a:xfrm>
            <a:off x="7402381" y="2328781"/>
            <a:ext cx="1472091" cy="130105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Label all boxes as above!</a:t>
            </a: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41761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76D05C-5BEA-4626-8FB1-11D66FBD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6</a:t>
            </a:fld>
            <a:r>
              <a:rPr lang="en-US" dirty="0"/>
              <a:t>-EK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AC7208-50F3-4E92-8CE2-997646DDE9C5}"/>
              </a:ext>
            </a:extLst>
          </p:cNvPr>
          <p:cNvSpPr txBox="1"/>
          <p:nvPr/>
        </p:nvSpPr>
        <p:spPr>
          <a:xfrm>
            <a:off x="540389" y="76199"/>
            <a:ext cx="25146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QA/QC and Preparation of </a:t>
            </a:r>
            <a:r>
              <a:rPr lang="en-US" sz="1400" b="1" dirty="0" smtClean="0"/>
              <a:t>Samples Complete</a:t>
            </a:r>
            <a:endParaRPr lang="en-US" sz="1400" b="1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7799A66D-F747-4E1A-8A9D-C71383AF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61" y="685770"/>
            <a:ext cx="2385270" cy="189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10D4E28B-E2F3-4A6F-A80E-B100899AA166}"/>
              </a:ext>
            </a:extLst>
          </p:cNvPr>
          <p:cNvSpPr/>
          <p:nvPr/>
        </p:nvSpPr>
        <p:spPr>
          <a:xfrm>
            <a:off x="76200" y="1659935"/>
            <a:ext cx="1143000" cy="105902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Keep the “Chain of Cold” at </a:t>
            </a:r>
            <a:r>
              <a:rPr lang="en-US" sz="1200" b="1" u="sng" dirty="0"/>
              <a:t>all times.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A6F4C7C3-E590-4138-BB2F-AE5EF4432205}"/>
              </a:ext>
            </a:extLst>
          </p:cNvPr>
          <p:cNvSpPr/>
          <p:nvPr/>
        </p:nvSpPr>
        <p:spPr>
          <a:xfrm>
            <a:off x="3200400" y="359776"/>
            <a:ext cx="573248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F06110-470B-46FD-B57B-0207CBACF279}"/>
              </a:ext>
            </a:extLst>
          </p:cNvPr>
          <p:cNvSpPr txBox="1"/>
          <p:nvPr/>
        </p:nvSpPr>
        <p:spPr>
          <a:xfrm>
            <a:off x="3919059" y="76199"/>
            <a:ext cx="2146885" cy="7386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Wrap the labelled freezer box with absorbent strip (i.e. STP-152)</a:t>
            </a:r>
          </a:p>
        </p:txBody>
      </p:sp>
      <p:pic>
        <p:nvPicPr>
          <p:cNvPr id="10" name="Picture 9" descr="Non Network Lab LDMS call Shipping documents (5).jpg">
            <a:extLst>
              <a:ext uri="{FF2B5EF4-FFF2-40B4-BE49-F238E27FC236}">
                <a16:creationId xmlns:a16="http://schemas.microsoft.com/office/drawing/2014/main" xmlns="" id="{0CEE73F9-72A5-42C6-BA2F-726AB02757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9059" y="958367"/>
            <a:ext cx="2153874" cy="1496052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C0D8A2B5-6ACE-4CA0-8CA5-6532B2644245}"/>
              </a:ext>
            </a:extLst>
          </p:cNvPr>
          <p:cNvSpPr/>
          <p:nvPr/>
        </p:nvSpPr>
        <p:spPr>
          <a:xfrm>
            <a:off x="6202267" y="359775"/>
            <a:ext cx="573248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59FB72-0555-4F32-BAFE-88D84283604C}"/>
              </a:ext>
            </a:extLst>
          </p:cNvPr>
          <p:cNvSpPr txBox="1"/>
          <p:nvPr/>
        </p:nvSpPr>
        <p:spPr>
          <a:xfrm>
            <a:off x="6911838" y="76199"/>
            <a:ext cx="2146885" cy="7386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Insert freezer box in leak proof bag and Tyvek envelope (i.e. STP-730)</a:t>
            </a:r>
          </a:p>
        </p:txBody>
      </p:sp>
      <p:pic>
        <p:nvPicPr>
          <p:cNvPr id="13" name="Picture 12" descr="Non Network Lab LDMS call Shipping documents (2).jpg">
            <a:extLst>
              <a:ext uri="{FF2B5EF4-FFF2-40B4-BE49-F238E27FC236}">
                <a16:creationId xmlns:a16="http://schemas.microsoft.com/office/drawing/2014/main" xmlns="" id="{E730C87A-8267-413C-BED0-04B25B19974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1506" y="953050"/>
            <a:ext cx="2137217" cy="1496052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8E4B4418-97CD-4E3C-AB9C-75BBD0C69146}"/>
              </a:ext>
            </a:extLst>
          </p:cNvPr>
          <p:cNvSpPr/>
          <p:nvPr/>
        </p:nvSpPr>
        <p:spPr>
          <a:xfrm>
            <a:off x="7985280" y="2587289"/>
            <a:ext cx="228600" cy="460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C0094F6-2DE6-4F60-8C6E-0E5588A0DE61}"/>
              </a:ext>
            </a:extLst>
          </p:cNvPr>
          <p:cNvSpPr txBox="1"/>
          <p:nvPr/>
        </p:nvSpPr>
        <p:spPr>
          <a:xfrm>
            <a:off x="6921506" y="3186187"/>
            <a:ext cx="2146885" cy="11695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Record on Tyvek envelope: the LDMS batch number, From: [your lab number], To BRI, and the shipping date </a:t>
            </a:r>
          </a:p>
        </p:txBody>
      </p:sp>
      <p:pic>
        <p:nvPicPr>
          <p:cNvPr id="16" name="Picture 15" descr="Non Network Lab LDMS call Shipping documents (3).jpg">
            <a:extLst>
              <a:ext uri="{FF2B5EF4-FFF2-40B4-BE49-F238E27FC236}">
                <a16:creationId xmlns:a16="http://schemas.microsoft.com/office/drawing/2014/main" xmlns="" id="{2B4D2D32-AF70-4CF2-9B65-CE017B24913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8107" y="4426376"/>
            <a:ext cx="2130284" cy="159105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2DF6DDC5-FE89-4A66-B2FB-3EFD7877A2BB}"/>
              </a:ext>
            </a:extLst>
          </p:cNvPr>
          <p:cNvCxnSpPr/>
          <p:nvPr/>
        </p:nvCxnSpPr>
        <p:spPr>
          <a:xfrm>
            <a:off x="6709506" y="4817623"/>
            <a:ext cx="457200" cy="4145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CE406214-B8F6-4DB2-B4EC-AAFC7834BF3D}"/>
              </a:ext>
            </a:extLst>
          </p:cNvPr>
          <p:cNvCxnSpPr>
            <a:cxnSpLocks/>
          </p:cNvCxnSpPr>
          <p:nvPr/>
        </p:nvCxnSpPr>
        <p:spPr>
          <a:xfrm flipH="1">
            <a:off x="8523667" y="4876800"/>
            <a:ext cx="544724" cy="3553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row: Left 19">
            <a:extLst>
              <a:ext uri="{FF2B5EF4-FFF2-40B4-BE49-F238E27FC236}">
                <a16:creationId xmlns:a16="http://schemas.microsoft.com/office/drawing/2014/main" xmlns="" id="{3140D3C5-CCA1-425E-A478-3B0F8F2815FF}"/>
              </a:ext>
            </a:extLst>
          </p:cNvPr>
          <p:cNvSpPr/>
          <p:nvPr/>
        </p:nvSpPr>
        <p:spPr>
          <a:xfrm>
            <a:off x="6318313" y="3693284"/>
            <a:ext cx="457201" cy="2286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7164EF2-E568-49F9-B108-C9D9515222F0}"/>
              </a:ext>
            </a:extLst>
          </p:cNvPr>
          <p:cNvSpPr txBox="1"/>
          <p:nvPr/>
        </p:nvSpPr>
        <p:spPr>
          <a:xfrm>
            <a:off x="4040462" y="3186187"/>
            <a:ext cx="2146885" cy="9541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Pack shipment using shipping supplies provided by WC, STP320System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xmlns="" id="{A91B2622-FF66-42B1-A88A-D5E11FFC6BF3}"/>
              </a:ext>
            </a:extLst>
          </p:cNvPr>
          <p:cNvSpPr/>
          <p:nvPr/>
        </p:nvSpPr>
        <p:spPr>
          <a:xfrm>
            <a:off x="3401626" y="3693283"/>
            <a:ext cx="457201" cy="2286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6EFB236-039A-45AB-8C88-9CBCD2637B29}"/>
              </a:ext>
            </a:extLst>
          </p:cNvPr>
          <p:cNvSpPr txBox="1"/>
          <p:nvPr/>
        </p:nvSpPr>
        <p:spPr>
          <a:xfrm>
            <a:off x="1076602" y="3186187"/>
            <a:ext cx="2146885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Next Slide</a:t>
            </a:r>
            <a:endParaRPr lang="en-US" sz="2800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EDC252E-8019-4304-AEB6-39DC4FAC15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22680"/>
          <a:stretch/>
        </p:blipFill>
        <p:spPr>
          <a:xfrm>
            <a:off x="0" y="6539052"/>
            <a:ext cx="1359737" cy="3088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3648" y="4353080"/>
            <a:ext cx="2359356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39" y="888144"/>
            <a:ext cx="1714500" cy="1714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76D05C-5BEA-4626-8FB1-11D66FBD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7</a:t>
            </a:fld>
            <a:r>
              <a:rPr lang="en-US" dirty="0"/>
              <a:t>-EK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AC7208-50F3-4E92-8CE2-997646DDE9C5}"/>
              </a:ext>
            </a:extLst>
          </p:cNvPr>
          <p:cNvSpPr txBox="1"/>
          <p:nvPr/>
        </p:nvSpPr>
        <p:spPr>
          <a:xfrm>
            <a:off x="540389" y="76199"/>
            <a:ext cx="2514600" cy="7386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Place dry ice in Styrofoam box to cool down the inner box (i.e. STP-111)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0D4E28B-E2F3-4A6F-A80E-B100899AA166}"/>
              </a:ext>
            </a:extLst>
          </p:cNvPr>
          <p:cNvSpPr/>
          <p:nvPr/>
        </p:nvSpPr>
        <p:spPr>
          <a:xfrm>
            <a:off x="16079" y="1937733"/>
            <a:ext cx="1143000" cy="105902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Keep the “Chain of Cold” at </a:t>
            </a:r>
            <a:r>
              <a:rPr lang="en-US" sz="1200" b="1" u="sng" dirty="0"/>
              <a:t>all times.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A6F4C7C3-E590-4138-BB2F-AE5EF4432205}"/>
              </a:ext>
            </a:extLst>
          </p:cNvPr>
          <p:cNvSpPr/>
          <p:nvPr/>
        </p:nvSpPr>
        <p:spPr>
          <a:xfrm>
            <a:off x="3200400" y="359776"/>
            <a:ext cx="573248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C0D8A2B5-6ACE-4CA0-8CA5-6532B2644245}"/>
              </a:ext>
            </a:extLst>
          </p:cNvPr>
          <p:cNvSpPr/>
          <p:nvPr/>
        </p:nvSpPr>
        <p:spPr>
          <a:xfrm>
            <a:off x="6202267" y="359775"/>
            <a:ext cx="573248" cy="228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8E4B4418-97CD-4E3C-AB9C-75BBD0C69146}"/>
              </a:ext>
            </a:extLst>
          </p:cNvPr>
          <p:cNvSpPr/>
          <p:nvPr/>
        </p:nvSpPr>
        <p:spPr>
          <a:xfrm rot="1427674">
            <a:off x="7137112" y="2718961"/>
            <a:ext cx="228600" cy="676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C0094F6-2DE6-4F60-8C6E-0E5588A0DE61}"/>
              </a:ext>
            </a:extLst>
          </p:cNvPr>
          <p:cNvSpPr txBox="1"/>
          <p:nvPr/>
        </p:nvSpPr>
        <p:spPr>
          <a:xfrm>
            <a:off x="6911837" y="3706129"/>
            <a:ext cx="2130283" cy="13849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 the pouch: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LDMS-generated shipping manifest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LDMS-generated box </a:t>
            </a:r>
            <a:r>
              <a:rPr lang="en-US" sz="1400" dirty="0" smtClean="0"/>
              <a:t>map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World Courier waybill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7164EF2-E568-49F9-B108-C9D9515222F0}"/>
              </a:ext>
            </a:extLst>
          </p:cNvPr>
          <p:cNvSpPr txBox="1"/>
          <p:nvPr/>
        </p:nvSpPr>
        <p:spPr>
          <a:xfrm>
            <a:off x="3919059" y="104743"/>
            <a:ext cx="2146885" cy="7386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Insert the storage box into the inner box (i.e. STP-111)</a:t>
            </a:r>
          </a:p>
        </p:txBody>
      </p:sp>
      <p:pic>
        <p:nvPicPr>
          <p:cNvPr id="22" name="Picture 21" descr="Non Network Lab LDMS call Shipping documents (4).jpg">
            <a:extLst>
              <a:ext uri="{FF2B5EF4-FFF2-40B4-BE49-F238E27FC236}">
                <a16:creationId xmlns:a16="http://schemas.microsoft.com/office/drawing/2014/main" xmlns="" id="{E86DF9EE-9A7B-463E-8377-FDBB152A4F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9059" y="975738"/>
            <a:ext cx="2157725" cy="16115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6EFB236-039A-45AB-8C88-9CBCD2637B29}"/>
              </a:ext>
            </a:extLst>
          </p:cNvPr>
          <p:cNvSpPr txBox="1"/>
          <p:nvPr/>
        </p:nvSpPr>
        <p:spPr>
          <a:xfrm>
            <a:off x="6911837" y="183921"/>
            <a:ext cx="2146885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Close the inner box and fill the shipper with dry ice. </a:t>
            </a:r>
          </a:p>
        </p:txBody>
      </p:sp>
      <p:pic>
        <p:nvPicPr>
          <p:cNvPr id="25" name="Picture 7" descr="C:\Users\ffg\Desktop\Non Network Lab LDMS call Shipping documents (7).jpg">
            <a:extLst>
              <a:ext uri="{FF2B5EF4-FFF2-40B4-BE49-F238E27FC236}">
                <a16:creationId xmlns:a16="http://schemas.microsoft.com/office/drawing/2014/main" xmlns="" id="{E1A8D43D-BE4F-453D-A963-C7C74670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837" y="864407"/>
            <a:ext cx="2130284" cy="1591056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EDC252E-8019-4304-AEB6-39DC4FAC15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22680"/>
          <a:stretch/>
        </p:blipFill>
        <p:spPr>
          <a:xfrm>
            <a:off x="0" y="6539052"/>
            <a:ext cx="1359737" cy="3088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67075"/>
          <a:stretch/>
        </p:blipFill>
        <p:spPr>
          <a:xfrm>
            <a:off x="4636967" y="3706130"/>
            <a:ext cx="2200976" cy="1742934"/>
          </a:xfrm>
          <a:prstGeom prst="rect">
            <a:avLst/>
          </a:prstGeom>
        </p:spPr>
      </p:pic>
      <p:pic>
        <p:nvPicPr>
          <p:cNvPr id="27" name="Picture 2" descr="C:\Users\ffg\Desktop\REPRIEVE\STP-320 [3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2425" y="3701021"/>
            <a:ext cx="2525148" cy="1762724"/>
          </a:xfrm>
          <a:prstGeom prst="rect">
            <a:avLst/>
          </a:prstGeom>
          <a:noFill/>
        </p:spPr>
      </p:pic>
      <p:sp>
        <p:nvSpPr>
          <p:cNvPr id="28" name="TextBox 27">
            <a:extLst/>
          </p:cNvPr>
          <p:cNvSpPr txBox="1"/>
          <p:nvPr/>
        </p:nvSpPr>
        <p:spPr>
          <a:xfrm>
            <a:off x="1132425" y="3057107"/>
            <a:ext cx="251460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Ensure all labels are properly in place </a:t>
            </a:r>
          </a:p>
        </p:txBody>
      </p:sp>
      <p:sp>
        <p:nvSpPr>
          <p:cNvPr id="29" name="Arrow: Left 28">
            <a:extLst/>
          </p:cNvPr>
          <p:cNvSpPr/>
          <p:nvPr/>
        </p:nvSpPr>
        <p:spPr>
          <a:xfrm>
            <a:off x="3919060" y="4493866"/>
            <a:ext cx="582568" cy="2286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0094F6-2DE6-4F60-8C6E-0E5588A0DE61}"/>
              </a:ext>
            </a:extLst>
          </p:cNvPr>
          <p:cNvSpPr txBox="1"/>
          <p:nvPr/>
        </p:nvSpPr>
        <p:spPr>
          <a:xfrm>
            <a:off x="6911836" y="5210280"/>
            <a:ext cx="2130283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Email LDMS shipping file to BRI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331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You’re almost ready to ship!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i="1" dirty="0">
                <a:solidFill>
                  <a:srgbClr val="0070C0"/>
                </a:solidFill>
              </a:rPr>
              <a:t>But first…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Review instructions for overnight shipments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Complete the Ambient/Refrigerated/Frozen Specimen Shipment Notice Form located on FSTRF Portal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Complete International Shipment Checklist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4800600"/>
            <a:ext cx="44196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All forms are located on the Frontier Science Portal under the ‘Lab Resources’ tab</a:t>
            </a:r>
          </a:p>
        </p:txBody>
      </p:sp>
    </p:spTree>
    <p:extLst>
      <p:ext uri="{BB962C8B-B14F-4D97-AF65-F5344CB8AC3E}">
        <p14:creationId xmlns:p14="http://schemas.microsoft.com/office/powerpoint/2010/main" val="29562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6724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b="1" dirty="0"/>
              <a:t>Review Instructions for Overnight Shipments document located on FSTRF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26F4E-AD98-4887-BAAD-3FD74B24DB1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52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" y="1512200"/>
            <a:ext cx="9144000" cy="5172364"/>
          </a:xfrm>
          <a:prstGeom prst="rect">
            <a:avLst/>
          </a:prstGeom>
          <a:ln w="3175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7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9477</TotalTime>
  <Words>842</Words>
  <Application>Microsoft Office PowerPoint</Application>
  <PresentationFormat>On-screen Show (4:3)</PresentationFormat>
  <Paragraphs>177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Segoe UI Symbol</vt:lpstr>
      <vt:lpstr>Wingdings</vt:lpstr>
      <vt:lpstr>Office Theme</vt:lpstr>
      <vt:lpstr>10_Office Theme</vt:lpstr>
      <vt:lpstr>2_Office Theme</vt:lpstr>
      <vt:lpstr> </vt:lpstr>
      <vt:lpstr>Shipping Specimens</vt:lpstr>
      <vt:lpstr>Preparing for shipment</vt:lpstr>
      <vt:lpstr>PowerPoint Presentation</vt:lpstr>
      <vt:lpstr>PowerPoint Presentation</vt:lpstr>
      <vt:lpstr>PowerPoint Presentation</vt:lpstr>
      <vt:lpstr>PowerPoint Presentation</vt:lpstr>
      <vt:lpstr>You’re almost ready to ship!  But first… </vt:lpstr>
      <vt:lpstr>PowerPoint Presentation</vt:lpstr>
      <vt:lpstr>PowerPoint Presentation</vt:lpstr>
      <vt:lpstr>PowerPoint Presentation</vt:lpstr>
      <vt:lpstr>Are you ready to ship?</vt:lpstr>
      <vt:lpstr>Post shipment</vt:lpstr>
      <vt:lpstr>PowerPoint Presentation</vt:lpstr>
      <vt:lpstr>Resources</vt:lpstr>
      <vt:lpstr>EU5332 Site Shipping Schedule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REPRIEVE Trial (ACTG 5332/5333s)</dc:title>
  <dc:creator>Carl Fichtenbaum</dc:creator>
  <cp:lastModifiedBy>Andrew Lohrum</cp:lastModifiedBy>
  <cp:revision>902</cp:revision>
  <cp:lastPrinted>2014-12-30T15:53:30Z</cp:lastPrinted>
  <dcterms:created xsi:type="dcterms:W3CDTF">2014-12-30T15:50:21Z</dcterms:created>
  <dcterms:modified xsi:type="dcterms:W3CDTF">2019-08-28T13:45:16Z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