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7"/>
  </p:notesMasterIdLst>
  <p:sldIdLst>
    <p:sldId id="28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1" r:id="rId24"/>
    <p:sldId id="278" r:id="rId25"/>
    <p:sldId id="279" r:id="rId26"/>
  </p:sldIdLst>
  <p:sldSz cx="12192000" cy="6858000"/>
  <p:notesSz cx="7010400"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776">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iDN+8etFiuBQrZrQMGiCZcGWdzm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2693" y="58"/>
      </p:cViewPr>
      <p:guideLst>
        <p:guide orient="horz" pos="2160"/>
        <p:guide pos="377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3055691" cy="454234"/>
          </a:xfrm>
          <a:prstGeom prst="rect">
            <a:avLst/>
          </a:prstGeom>
          <a:noFill/>
          <a:ln>
            <a:noFill/>
          </a:ln>
        </p:spPr>
        <p:txBody>
          <a:bodyPr spcFirstLastPara="1" wrap="square" lIns="90925" tIns="45450" rIns="90925" bIns="45450" anchor="t" anchorCtr="0">
            <a:noAutofit/>
          </a:bodyPr>
          <a:lstStyle>
            <a:lvl1pPr marR="0" lvl="0" algn="l" rtl="0">
              <a:spcBef>
                <a:spcPts val="0"/>
              </a:spcBef>
              <a:spcAft>
                <a:spcPts val="0"/>
              </a:spcAft>
              <a:buSzPts val="1400"/>
              <a:buNone/>
              <a:defRPr sz="13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972560" y="0"/>
            <a:ext cx="3057313" cy="454234"/>
          </a:xfrm>
          <a:prstGeom prst="rect">
            <a:avLst/>
          </a:prstGeom>
          <a:noFill/>
          <a:ln>
            <a:noFill/>
          </a:ln>
        </p:spPr>
        <p:txBody>
          <a:bodyPr spcFirstLastPara="1" wrap="square" lIns="90925" tIns="45450" rIns="90925" bIns="45450" anchor="t" anchorCtr="0">
            <a:noAutofit/>
          </a:bodyPr>
          <a:lstStyle>
            <a:lvl1pPr marR="0" lvl="0" algn="r" rtl="0">
              <a:spcBef>
                <a:spcPts val="0"/>
              </a:spcBef>
              <a:spcAft>
                <a:spcPts val="0"/>
              </a:spcAft>
              <a:buSzPts val="1400"/>
              <a:buNone/>
              <a:defRPr sz="13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6871" y="4397297"/>
            <a:ext cx="5196134" cy="4169382"/>
          </a:xfrm>
          <a:prstGeom prst="rect">
            <a:avLst/>
          </a:prstGeom>
          <a:noFill/>
          <a:ln>
            <a:noFill/>
          </a:ln>
        </p:spPr>
        <p:txBody>
          <a:bodyPr spcFirstLastPara="1" wrap="square" lIns="90925" tIns="45450" rIns="90925" bIns="4545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8794592"/>
            <a:ext cx="3055691" cy="455827"/>
          </a:xfrm>
          <a:prstGeom prst="rect">
            <a:avLst/>
          </a:prstGeom>
          <a:noFill/>
          <a:ln>
            <a:noFill/>
          </a:ln>
        </p:spPr>
        <p:txBody>
          <a:bodyPr spcFirstLastPara="1" wrap="square" lIns="90925" tIns="45450" rIns="90925" bIns="45450" anchor="b" anchorCtr="0">
            <a:noAutofit/>
          </a:bodyPr>
          <a:lstStyle>
            <a:lvl1pPr marR="0" lvl="0" algn="l" rtl="0">
              <a:spcBef>
                <a:spcPts val="0"/>
              </a:spcBef>
              <a:spcAft>
                <a:spcPts val="0"/>
              </a:spcAft>
              <a:buSzPts val="1400"/>
              <a:buNone/>
              <a:defRPr sz="13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972560" y="8794592"/>
            <a:ext cx="3057313" cy="455827"/>
          </a:xfrm>
          <a:prstGeom prst="rect">
            <a:avLst/>
          </a:prstGeom>
          <a:noFill/>
          <a:ln>
            <a:noFill/>
          </a:ln>
        </p:spPr>
        <p:txBody>
          <a:bodyPr spcFirstLastPara="1" wrap="square" lIns="90925" tIns="45450" rIns="90925" bIns="45450" anchor="b" anchorCtr="0">
            <a:noAutofit/>
          </a:bodyPr>
          <a:lstStyle/>
          <a:p>
            <a:pPr marL="0" marR="0" lvl="0" indent="0" algn="r" rtl="0">
              <a:spcBef>
                <a:spcPts val="0"/>
              </a:spcBef>
              <a:spcAft>
                <a:spcPts val="0"/>
              </a:spcAft>
              <a:buNone/>
            </a:pPr>
            <a:fld id="{00000000-1234-1234-1234-123412341234}" type="slidenum">
              <a:rPr lang="en-US" sz="1300" b="0" i="0" u="none" strike="noStrike" cap="none">
                <a:solidFill>
                  <a:schemeClr val="dk1"/>
                </a:solidFill>
                <a:latin typeface="Times New Roman"/>
                <a:ea typeface="Times New Roman"/>
                <a:cs typeface="Times New Roman"/>
                <a:sym typeface="Times New Roman"/>
              </a:rPr>
              <a:t>‹#›</a:t>
            </a:fld>
            <a:endParaRPr sz="1300" b="0" i="0" u="none" strike="noStrike" cap="none">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8" name="Google Shape;58;p2:notes"/>
          <p:cNvSpPr txBox="1">
            <a:spLocks noGrp="1"/>
          </p:cNvSpPr>
          <p:nvPr>
            <p:ph type="body" idx="1"/>
          </p:nvPr>
        </p:nvSpPr>
        <p:spPr>
          <a:xfrm>
            <a:off x="916871" y="4397297"/>
            <a:ext cx="5196134" cy="4169382"/>
          </a:xfrm>
          <a:prstGeom prst="rect">
            <a:avLst/>
          </a:prstGeom>
          <a:noFill/>
          <a:ln>
            <a:noFill/>
          </a:ln>
        </p:spPr>
        <p:txBody>
          <a:bodyPr spcFirstLastPara="1" wrap="square" lIns="90925" tIns="45450" rIns="90925" bIns="45450" anchor="t" anchorCtr="0">
            <a:noAutofit/>
          </a:bodyPr>
          <a:lstStyle/>
          <a:p>
            <a:pPr marL="0" lvl="0" indent="0" algn="l" rtl="0">
              <a:spcBef>
                <a:spcPts val="0"/>
              </a:spcBef>
              <a:spcAft>
                <a:spcPts val="0"/>
              </a:spcAft>
              <a:buNone/>
            </a:pPr>
            <a:r>
              <a:rPr lang="en-US"/>
              <a:t>Underline vendor and end-user</a:t>
            </a:r>
            <a:endParaRPr/>
          </a:p>
        </p:txBody>
      </p:sp>
      <p:sp>
        <p:nvSpPr>
          <p:cNvPr id="59" name="Google Shape;59;p2:notes"/>
          <p:cNvSpPr txBox="1">
            <a:spLocks noGrp="1"/>
          </p:cNvSpPr>
          <p:nvPr>
            <p:ph type="sldNum" idx="12"/>
          </p:nvPr>
        </p:nvSpPr>
        <p:spPr>
          <a:xfrm>
            <a:off x="3972560" y="8794592"/>
            <a:ext cx="3057313" cy="455827"/>
          </a:xfrm>
          <a:prstGeom prst="rect">
            <a:avLst/>
          </a:prstGeom>
          <a:noFill/>
          <a:ln>
            <a:noFill/>
          </a:ln>
        </p:spPr>
        <p:txBody>
          <a:bodyPr spcFirstLastPara="1" wrap="square" lIns="90925" tIns="45450" rIns="90925" bIns="4545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40" name="Google Shape;140;p11: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2: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64" name="Google Shape;164;p12: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70" name="Google Shape;170;p13: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4: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76" name="Google Shape;176;p14: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5: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81" name="Google Shape;181;p15: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6: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87" name="Google Shape;187;p16: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7: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93" name="Google Shape;193;p17: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8: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0"/>
              </a:spcBef>
              <a:spcAft>
                <a:spcPts val="0"/>
              </a:spcAft>
              <a:buClr>
                <a:schemeClr val="dk1"/>
              </a:buClr>
              <a:buSzPts val="1100"/>
              <a:buFont typeface="Arial"/>
              <a:buNone/>
            </a:pPr>
            <a:endParaRPr>
              <a:latin typeface="Calibri"/>
              <a:ea typeface="Calibri"/>
              <a:cs typeface="Calibri"/>
              <a:sym typeface="Calibri"/>
            </a:endParaRPr>
          </a:p>
          <a:p>
            <a:pPr marL="0" lvl="0" indent="0" algn="l" rtl="0">
              <a:spcBef>
                <a:spcPts val="360"/>
              </a:spcBef>
              <a:spcAft>
                <a:spcPts val="0"/>
              </a:spcAft>
              <a:buNone/>
            </a:pPr>
            <a:endParaRPr/>
          </a:p>
        </p:txBody>
      </p:sp>
      <p:sp>
        <p:nvSpPr>
          <p:cNvPr id="201" name="Google Shape;201;p18: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d8f5bd6b62_0_3:notes"/>
          <p:cNvSpPr txBox="1">
            <a:spLocks noGrp="1"/>
          </p:cNvSpPr>
          <p:nvPr>
            <p:ph type="body" idx="1"/>
          </p:nvPr>
        </p:nvSpPr>
        <p:spPr>
          <a:xfrm>
            <a:off x="916871" y="4397297"/>
            <a:ext cx="5196000" cy="4169400"/>
          </a:xfrm>
          <a:prstGeom prst="rect">
            <a:avLst/>
          </a:prstGeom>
        </p:spPr>
        <p:txBody>
          <a:bodyPr spcFirstLastPara="1" wrap="square" lIns="90925" tIns="45450" rIns="90925" bIns="45450" anchor="t" anchorCtr="0">
            <a:no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360"/>
              </a:spcBef>
              <a:spcAft>
                <a:spcPts val="0"/>
              </a:spcAft>
              <a:buNone/>
            </a:pPr>
            <a:endParaRPr/>
          </a:p>
        </p:txBody>
      </p:sp>
      <p:sp>
        <p:nvSpPr>
          <p:cNvPr id="207" name="Google Shape;207;g2d8f5bd6b62_0_3:notes"/>
          <p:cNvSpPr>
            <a:spLocks noGrp="1" noRot="1" noChangeAspect="1"/>
          </p:cNvSpPr>
          <p:nvPr>
            <p:ph type="sldImg" idx="2"/>
          </p:nvPr>
        </p:nvSpPr>
        <p:spPr>
          <a:xfrm>
            <a:off x="379413" y="684213"/>
            <a:ext cx="6197700" cy="348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9: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214" name="Google Shape;214;p19: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65" name="Google Shape;65;p3: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20: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220" name="Google Shape;220;p20: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1: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25" name="Google Shape;225;p21:notes"/>
          <p:cNvSpPr txBox="1">
            <a:spLocks noGrp="1"/>
          </p:cNvSpPr>
          <p:nvPr>
            <p:ph type="body" idx="1"/>
          </p:nvPr>
        </p:nvSpPr>
        <p:spPr>
          <a:xfrm>
            <a:off x="916871" y="4397297"/>
            <a:ext cx="5196134" cy="4169382"/>
          </a:xfrm>
          <a:prstGeom prst="rect">
            <a:avLst/>
          </a:prstGeom>
          <a:noFill/>
          <a:ln>
            <a:noFill/>
          </a:ln>
        </p:spPr>
        <p:txBody>
          <a:bodyPr spcFirstLastPara="1" wrap="square" lIns="90925" tIns="45450" rIns="90925" bIns="45450" anchor="t" anchorCtr="0">
            <a:noAutofit/>
          </a:bodyPr>
          <a:lstStyle/>
          <a:p>
            <a:pPr marL="0" lvl="0" indent="0" algn="l" rtl="0">
              <a:spcBef>
                <a:spcPts val="0"/>
              </a:spcBef>
              <a:spcAft>
                <a:spcPts val="0"/>
              </a:spcAft>
              <a:buNone/>
            </a:pPr>
            <a:r>
              <a:rPr lang="en-US"/>
              <a:t>5</a:t>
            </a:r>
            <a:r>
              <a:rPr lang="en-US" baseline="30000"/>
              <a:t>th</a:t>
            </a:r>
            <a:r>
              <a:rPr lang="en-US"/>
              <a:t> bullet – rewrite to say FSTRF’s software development and developer testing validation documentation is readily available for each version of LDMS</a:t>
            </a:r>
            <a:endParaRPr/>
          </a:p>
        </p:txBody>
      </p:sp>
      <p:sp>
        <p:nvSpPr>
          <p:cNvPr id="226" name="Google Shape;226;p21:notes"/>
          <p:cNvSpPr txBox="1">
            <a:spLocks noGrp="1"/>
          </p:cNvSpPr>
          <p:nvPr>
            <p:ph type="sldNum" idx="12"/>
          </p:nvPr>
        </p:nvSpPr>
        <p:spPr>
          <a:xfrm>
            <a:off x="3972560" y="8794592"/>
            <a:ext cx="3057313" cy="455827"/>
          </a:xfrm>
          <a:prstGeom prst="rect">
            <a:avLst/>
          </a:prstGeom>
          <a:noFill/>
          <a:ln>
            <a:noFill/>
          </a:ln>
        </p:spPr>
        <p:txBody>
          <a:bodyPr spcFirstLastPara="1" wrap="square" lIns="90925" tIns="45450" rIns="90925" bIns="4545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2: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457200" lvl="0" indent="0" algn="l" rtl="0">
              <a:spcBef>
                <a:spcPts val="360"/>
              </a:spcBef>
              <a:spcAft>
                <a:spcPts val="0"/>
              </a:spcAft>
              <a:buNone/>
            </a:pPr>
            <a:endParaRPr/>
          </a:p>
          <a:p>
            <a:pPr marL="0" lvl="0" indent="0" algn="l" rtl="0">
              <a:spcBef>
                <a:spcPts val="360"/>
              </a:spcBef>
              <a:spcAft>
                <a:spcPts val="0"/>
              </a:spcAft>
              <a:buClr>
                <a:schemeClr val="dk1"/>
              </a:buClr>
              <a:buSzPts val="1100"/>
              <a:buFont typeface="Arial"/>
              <a:buNone/>
            </a:pPr>
            <a:endParaRPr/>
          </a:p>
          <a:p>
            <a:pPr marL="0" lvl="0" indent="0" algn="l" rtl="0">
              <a:spcBef>
                <a:spcPts val="360"/>
              </a:spcBef>
              <a:spcAft>
                <a:spcPts val="0"/>
              </a:spcAft>
              <a:buNone/>
            </a:pPr>
            <a:endParaRPr/>
          </a:p>
        </p:txBody>
      </p:sp>
      <p:sp>
        <p:nvSpPr>
          <p:cNvPr id="232" name="Google Shape;232;p22: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3: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238" name="Google Shape;238;p23: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4: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71" name="Google Shape;71;p4: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5: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7" name="Google Shape;77;p5:notes"/>
          <p:cNvSpPr txBox="1">
            <a:spLocks noGrp="1"/>
          </p:cNvSpPr>
          <p:nvPr>
            <p:ph type="body" idx="1"/>
          </p:nvPr>
        </p:nvSpPr>
        <p:spPr>
          <a:xfrm>
            <a:off x="916871" y="4397297"/>
            <a:ext cx="5196134" cy="4169382"/>
          </a:xfrm>
          <a:prstGeom prst="rect">
            <a:avLst/>
          </a:prstGeom>
          <a:noFill/>
          <a:ln>
            <a:noFill/>
          </a:ln>
        </p:spPr>
        <p:txBody>
          <a:bodyPr spcFirstLastPara="1" wrap="square" lIns="90925" tIns="45450" rIns="90925" bIns="45450" anchor="t" anchorCtr="0">
            <a:noAutofit/>
          </a:bodyPr>
          <a:lstStyle/>
          <a:p>
            <a:pPr marL="0" lvl="0" indent="0" algn="l" rtl="0">
              <a:spcBef>
                <a:spcPts val="0"/>
              </a:spcBef>
              <a:spcAft>
                <a:spcPts val="0"/>
              </a:spcAft>
              <a:buNone/>
            </a:pPr>
            <a:r>
              <a:rPr lang="en-US"/>
              <a:t>Setup/installation – available on FSTRF Portal/LDMS website</a:t>
            </a:r>
            <a:endParaRPr/>
          </a:p>
        </p:txBody>
      </p:sp>
      <p:sp>
        <p:nvSpPr>
          <p:cNvPr id="78" name="Google Shape;78;p5:notes"/>
          <p:cNvSpPr txBox="1">
            <a:spLocks noGrp="1"/>
          </p:cNvSpPr>
          <p:nvPr>
            <p:ph type="sldNum" idx="12"/>
          </p:nvPr>
        </p:nvSpPr>
        <p:spPr>
          <a:xfrm>
            <a:off x="3972560" y="8794592"/>
            <a:ext cx="3057313" cy="455827"/>
          </a:xfrm>
          <a:prstGeom prst="rect">
            <a:avLst/>
          </a:prstGeom>
          <a:noFill/>
          <a:ln>
            <a:noFill/>
          </a:ln>
        </p:spPr>
        <p:txBody>
          <a:bodyPr spcFirstLastPara="1" wrap="square" lIns="90925" tIns="45450" rIns="90925" bIns="4545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6: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4" name="Google Shape;84;p6:notes"/>
          <p:cNvSpPr txBox="1">
            <a:spLocks noGrp="1"/>
          </p:cNvSpPr>
          <p:nvPr>
            <p:ph type="body" idx="1"/>
          </p:nvPr>
        </p:nvSpPr>
        <p:spPr>
          <a:xfrm>
            <a:off x="916871" y="4397297"/>
            <a:ext cx="5196134" cy="4169382"/>
          </a:xfrm>
          <a:prstGeom prst="rect">
            <a:avLst/>
          </a:prstGeom>
          <a:noFill/>
          <a:ln>
            <a:noFill/>
          </a:ln>
        </p:spPr>
        <p:txBody>
          <a:bodyPr spcFirstLastPara="1" wrap="square" lIns="90925" tIns="45450" rIns="90925" bIns="45450" anchor="t" anchorCtr="0">
            <a:noAutofit/>
          </a:bodyPr>
          <a:lstStyle/>
          <a:p>
            <a:pPr marL="0" lvl="0" indent="0" algn="l" rtl="0">
              <a:spcBef>
                <a:spcPts val="0"/>
              </a:spcBef>
              <a:spcAft>
                <a:spcPts val="0"/>
              </a:spcAft>
              <a:buNone/>
            </a:pPr>
            <a:endParaRPr/>
          </a:p>
        </p:txBody>
      </p:sp>
      <p:sp>
        <p:nvSpPr>
          <p:cNvPr id="85" name="Google Shape;85;p6:notes"/>
          <p:cNvSpPr txBox="1">
            <a:spLocks noGrp="1"/>
          </p:cNvSpPr>
          <p:nvPr>
            <p:ph type="sldNum" idx="12"/>
          </p:nvPr>
        </p:nvSpPr>
        <p:spPr>
          <a:xfrm>
            <a:off x="3972560" y="8794592"/>
            <a:ext cx="3057313" cy="455827"/>
          </a:xfrm>
          <a:prstGeom prst="rect">
            <a:avLst/>
          </a:prstGeom>
          <a:noFill/>
          <a:ln>
            <a:noFill/>
          </a:ln>
        </p:spPr>
        <p:txBody>
          <a:bodyPr spcFirstLastPara="1" wrap="square" lIns="90925" tIns="45450" rIns="90925" bIns="4545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7: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90" name="Google Shape;90;p7:notes"/>
          <p:cNvSpPr txBox="1">
            <a:spLocks noGrp="1"/>
          </p:cNvSpPr>
          <p:nvPr>
            <p:ph type="body" idx="1"/>
          </p:nvPr>
        </p:nvSpPr>
        <p:spPr>
          <a:xfrm>
            <a:off x="916871" y="4397297"/>
            <a:ext cx="5196134" cy="4169382"/>
          </a:xfrm>
          <a:prstGeom prst="rect">
            <a:avLst/>
          </a:prstGeom>
          <a:noFill/>
          <a:ln>
            <a:noFill/>
          </a:ln>
        </p:spPr>
        <p:txBody>
          <a:bodyPr spcFirstLastPara="1" wrap="square" lIns="90925" tIns="45450" rIns="90925" bIns="45450" anchor="t" anchorCtr="0">
            <a:noAutofit/>
          </a:bodyPr>
          <a:lstStyle/>
          <a:p>
            <a:pPr marL="0" lvl="0" indent="0" algn="l" rtl="0">
              <a:spcBef>
                <a:spcPts val="0"/>
              </a:spcBef>
              <a:spcAft>
                <a:spcPts val="0"/>
              </a:spcAft>
              <a:buNone/>
            </a:pPr>
            <a:r>
              <a:rPr lang="en-US"/>
              <a:t>3</a:t>
            </a:r>
            <a:r>
              <a:rPr lang="en-US" baseline="30000"/>
              <a:t>rd</a:t>
            </a:r>
            <a:r>
              <a:rPr lang="en-US"/>
              <a:t> bullet – pertaining to its software development lifecycle, including developer testing</a:t>
            </a:r>
            <a:endParaRPr/>
          </a:p>
        </p:txBody>
      </p:sp>
      <p:sp>
        <p:nvSpPr>
          <p:cNvPr id="91" name="Google Shape;91;p7:notes"/>
          <p:cNvSpPr txBox="1">
            <a:spLocks noGrp="1"/>
          </p:cNvSpPr>
          <p:nvPr>
            <p:ph type="sldNum" idx="12"/>
          </p:nvPr>
        </p:nvSpPr>
        <p:spPr>
          <a:xfrm>
            <a:off x="3972560" y="8794592"/>
            <a:ext cx="3057313" cy="455827"/>
          </a:xfrm>
          <a:prstGeom prst="rect">
            <a:avLst/>
          </a:prstGeom>
          <a:noFill/>
          <a:ln>
            <a:noFill/>
          </a:ln>
        </p:spPr>
        <p:txBody>
          <a:bodyPr spcFirstLastPara="1" wrap="square" lIns="90925" tIns="45450" rIns="90925" bIns="4545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98" name="Google Shape;98;p8: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9: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04" name="Google Shape;104;p9: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10:notes"/>
          <p:cNvSpPr txBox="1">
            <a:spLocks noGrp="1"/>
          </p:cNvSpPr>
          <p:nvPr>
            <p:ph type="body" idx="1"/>
          </p:nvPr>
        </p:nvSpPr>
        <p:spPr>
          <a:xfrm>
            <a:off x="916871" y="4397297"/>
            <a:ext cx="5196134" cy="4169382"/>
          </a:xfrm>
          <a:prstGeom prst="rect">
            <a:avLst/>
          </a:prstGeom>
        </p:spPr>
        <p:txBody>
          <a:bodyPr spcFirstLastPara="1" wrap="square" lIns="90925" tIns="45450" rIns="90925" bIns="45450" anchor="t" anchorCtr="0">
            <a:noAutofit/>
          </a:bodyPr>
          <a:lstStyle/>
          <a:p>
            <a:pPr marL="0" lvl="0" indent="0" algn="l" rtl="0">
              <a:spcBef>
                <a:spcPts val="360"/>
              </a:spcBef>
              <a:spcAft>
                <a:spcPts val="0"/>
              </a:spcAft>
              <a:buNone/>
            </a:pPr>
            <a:endParaRPr/>
          </a:p>
        </p:txBody>
      </p:sp>
      <p:sp>
        <p:nvSpPr>
          <p:cNvPr id="122" name="Google Shape;122;p10:notes"/>
          <p:cNvSpPr>
            <a:spLocks noGrp="1" noRot="1" noChangeAspect="1"/>
          </p:cNvSpPr>
          <p:nvPr>
            <p:ph type="sldImg" idx="2"/>
          </p:nvPr>
        </p:nvSpPr>
        <p:spPr>
          <a:xfrm>
            <a:off x="379413" y="6842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6"/>
        <p:cNvGrpSpPr/>
        <p:nvPr/>
      </p:nvGrpSpPr>
      <p:grpSpPr>
        <a:xfrm>
          <a:off x="0" y="0"/>
          <a:ext cx="0" cy="0"/>
          <a:chOff x="0" y="0"/>
          <a:chExt cx="0" cy="0"/>
        </a:xfrm>
      </p:grpSpPr>
      <p:pic>
        <p:nvPicPr>
          <p:cNvPr id="17" name="Google Shape;17;p25" descr="X:\logos\LDMS\logos\color\LDMS_logo.emf"/>
          <p:cNvPicPr preferRelativeResize="0"/>
          <p:nvPr/>
        </p:nvPicPr>
        <p:blipFill rotWithShape="1">
          <a:blip r:embed="rId2">
            <a:alphaModFix/>
          </a:blip>
          <a:srcRect/>
          <a:stretch/>
        </p:blipFill>
        <p:spPr>
          <a:xfrm>
            <a:off x="327983" y="6223174"/>
            <a:ext cx="1060450" cy="482426"/>
          </a:xfrm>
          <a:prstGeom prst="rect">
            <a:avLst/>
          </a:prstGeom>
          <a:noFill/>
          <a:ln>
            <a:noFill/>
          </a:ln>
        </p:spPr>
      </p:pic>
      <p:sp>
        <p:nvSpPr>
          <p:cNvPr id="18" name="Google Shape;18;p25"/>
          <p:cNvSpPr txBox="1">
            <a:spLocks noGrp="1"/>
          </p:cNvSpPr>
          <p:nvPr>
            <p:ph type="ctrTitle"/>
          </p:nvPr>
        </p:nvSpPr>
        <p:spPr>
          <a:xfrm>
            <a:off x="914400" y="2130428"/>
            <a:ext cx="10363200" cy="1470025"/>
          </a:xfrm>
          <a:prstGeom prst="rect">
            <a:avLst/>
          </a:prstGeom>
          <a:solidFill>
            <a:srgbClr val="21599C"/>
          </a:solid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25"/>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003260"/>
              </a:buClr>
              <a:buSzPts val="3200"/>
              <a:buFont typeface="Arial"/>
              <a:buNone/>
              <a:defRPr/>
            </a:lvl1pPr>
            <a:lvl2pPr lvl="1" algn="ctr">
              <a:spcBef>
                <a:spcPts val="560"/>
              </a:spcBef>
              <a:spcAft>
                <a:spcPts val="0"/>
              </a:spcAft>
              <a:buClr>
                <a:srgbClr val="003260"/>
              </a:buClr>
              <a:buSzPts val="2800"/>
              <a:buFont typeface="Arial"/>
              <a:buNone/>
              <a:defRPr/>
            </a:lvl2pPr>
            <a:lvl3pPr lvl="2" algn="ctr">
              <a:spcBef>
                <a:spcPts val="480"/>
              </a:spcBef>
              <a:spcAft>
                <a:spcPts val="0"/>
              </a:spcAft>
              <a:buClr>
                <a:srgbClr val="003260"/>
              </a:buClr>
              <a:buSzPts val="2400"/>
              <a:buFont typeface="Arial"/>
              <a:buNone/>
              <a:defRPr/>
            </a:lvl3pPr>
            <a:lvl4pPr lvl="3" algn="ctr">
              <a:spcBef>
                <a:spcPts val="400"/>
              </a:spcBef>
              <a:spcAft>
                <a:spcPts val="0"/>
              </a:spcAft>
              <a:buClr>
                <a:srgbClr val="003260"/>
              </a:buClr>
              <a:buSzPts val="2000"/>
              <a:buFont typeface="Arial"/>
              <a:buNone/>
              <a:defRPr/>
            </a:lvl4pPr>
            <a:lvl5pPr lvl="4" algn="ctr">
              <a:spcBef>
                <a:spcPts val="400"/>
              </a:spcBef>
              <a:spcAft>
                <a:spcPts val="0"/>
              </a:spcAft>
              <a:buClr>
                <a:srgbClr val="003260"/>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20" name="Google Shape;20;p25"/>
          <p:cNvSpPr/>
          <p:nvPr/>
        </p:nvSpPr>
        <p:spPr>
          <a:xfrm>
            <a:off x="0" y="6812284"/>
            <a:ext cx="12192000" cy="45719"/>
          </a:xfrm>
          <a:prstGeom prst="rect">
            <a:avLst/>
          </a:prstGeom>
          <a:solidFill>
            <a:schemeClr val="lt2"/>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p:txBody>
      </p:sp>
      <p:pic>
        <p:nvPicPr>
          <p:cNvPr id="21" name="Google Shape;21;p25" descr="E:\Users\lohrum\AppData\Local\Microsoft\Windows\INetCache\Content.Word\frontier-science.png"/>
          <p:cNvPicPr preferRelativeResize="0"/>
          <p:nvPr/>
        </p:nvPicPr>
        <p:blipFill rotWithShape="1">
          <a:blip r:embed="rId3">
            <a:alphaModFix/>
          </a:blip>
          <a:srcRect/>
          <a:stretch/>
        </p:blipFill>
        <p:spPr>
          <a:xfrm>
            <a:off x="10363200" y="6126166"/>
            <a:ext cx="1583055" cy="63277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26"/>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4" name="Google Shape;24;p26"/>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rgbClr val="003260"/>
              </a:buClr>
              <a:buSzPts val="1800"/>
              <a:buChar char="•"/>
              <a:defRPr/>
            </a:lvl1pPr>
            <a:lvl2pPr marL="914400" lvl="1" indent="-342900" algn="l">
              <a:spcBef>
                <a:spcPts val="360"/>
              </a:spcBef>
              <a:spcAft>
                <a:spcPts val="0"/>
              </a:spcAft>
              <a:buClr>
                <a:srgbClr val="003260"/>
              </a:buClr>
              <a:buSzPts val="1800"/>
              <a:buChar char="–"/>
              <a:defRPr/>
            </a:lvl2pPr>
            <a:lvl3pPr marL="1371600" lvl="2" indent="-342900" algn="l">
              <a:spcBef>
                <a:spcPts val="360"/>
              </a:spcBef>
              <a:spcAft>
                <a:spcPts val="0"/>
              </a:spcAft>
              <a:buClr>
                <a:srgbClr val="003260"/>
              </a:buClr>
              <a:buSzPts val="1800"/>
              <a:buChar char="•"/>
              <a:defRPr/>
            </a:lvl3pPr>
            <a:lvl4pPr marL="1828800" lvl="3" indent="-342900" algn="l">
              <a:spcBef>
                <a:spcPts val="360"/>
              </a:spcBef>
              <a:spcAft>
                <a:spcPts val="0"/>
              </a:spcAft>
              <a:buClr>
                <a:srgbClr val="003260"/>
              </a:buClr>
              <a:buSzPts val="1800"/>
              <a:buChar char="–"/>
              <a:defRPr/>
            </a:lvl4pPr>
            <a:lvl5pPr marL="2286000" lvl="4" indent="-342900" algn="l">
              <a:spcBef>
                <a:spcPts val="360"/>
              </a:spcBef>
              <a:spcAft>
                <a:spcPts val="0"/>
              </a:spcAft>
              <a:buClr>
                <a:srgbClr val="003260"/>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25"/>
        <p:cNvGrpSpPr/>
        <p:nvPr/>
      </p:nvGrpSpPr>
      <p:grpSpPr>
        <a:xfrm>
          <a:off x="0" y="0"/>
          <a:ext cx="0" cy="0"/>
          <a:chOff x="0" y="0"/>
          <a:chExt cx="0" cy="0"/>
        </a:xfrm>
      </p:grpSpPr>
      <p:pic>
        <p:nvPicPr>
          <p:cNvPr id="26" name="Google Shape;26;p27" descr="X:\logos\LDMS\logos\color\LDMS_logo.emf"/>
          <p:cNvPicPr preferRelativeResize="0"/>
          <p:nvPr/>
        </p:nvPicPr>
        <p:blipFill rotWithShape="1">
          <a:blip r:embed="rId2">
            <a:alphaModFix/>
          </a:blip>
          <a:srcRect/>
          <a:stretch/>
        </p:blipFill>
        <p:spPr>
          <a:xfrm>
            <a:off x="327983" y="6223174"/>
            <a:ext cx="1060450" cy="482426"/>
          </a:xfrm>
          <a:prstGeom prst="rect">
            <a:avLst/>
          </a:prstGeom>
          <a:noFill/>
          <a:ln>
            <a:noFill/>
          </a:ln>
        </p:spPr>
      </p:pic>
      <p:sp>
        <p:nvSpPr>
          <p:cNvPr id="27" name="Google Shape;27;p27"/>
          <p:cNvSpPr txBox="1">
            <a:spLocks noGrp="1"/>
          </p:cNvSpPr>
          <p:nvPr>
            <p:ph type="title"/>
          </p:nvPr>
        </p:nvSpPr>
        <p:spPr>
          <a:xfrm>
            <a:off x="0" y="4406903"/>
            <a:ext cx="12192000" cy="1362075"/>
          </a:xfrm>
          <a:prstGeom prst="rect">
            <a:avLst/>
          </a:prstGeom>
          <a:solidFill>
            <a:srgbClr val="21599C"/>
          </a:solid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27"/>
          <p:cNvSpPr txBox="1">
            <a:spLocks noGrp="1"/>
          </p:cNvSpPr>
          <p:nvPr>
            <p:ph type="body" idx="1"/>
          </p:nvPr>
        </p:nvSpPr>
        <p:spPr>
          <a:xfrm>
            <a:off x="0" y="2906713"/>
            <a:ext cx="121920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003260"/>
              </a:buClr>
              <a:buSzPts val="2000"/>
              <a:buFont typeface="Arial"/>
              <a:buNone/>
              <a:defRPr sz="2000"/>
            </a:lvl1pPr>
            <a:lvl2pPr marL="914400" lvl="1" indent="-228600" algn="l">
              <a:spcBef>
                <a:spcPts val="360"/>
              </a:spcBef>
              <a:spcAft>
                <a:spcPts val="0"/>
              </a:spcAft>
              <a:buClr>
                <a:srgbClr val="003260"/>
              </a:buClr>
              <a:buSzPts val="1800"/>
              <a:buFont typeface="Arial"/>
              <a:buNone/>
              <a:defRPr sz="1800"/>
            </a:lvl2pPr>
            <a:lvl3pPr marL="1371600" lvl="2" indent="-228600" algn="l">
              <a:spcBef>
                <a:spcPts val="320"/>
              </a:spcBef>
              <a:spcAft>
                <a:spcPts val="0"/>
              </a:spcAft>
              <a:buClr>
                <a:srgbClr val="003260"/>
              </a:buClr>
              <a:buSzPts val="1600"/>
              <a:buFont typeface="Arial"/>
              <a:buNone/>
              <a:defRPr sz="1600"/>
            </a:lvl3pPr>
            <a:lvl4pPr marL="1828800" lvl="3" indent="-228600" algn="l">
              <a:spcBef>
                <a:spcPts val="280"/>
              </a:spcBef>
              <a:spcAft>
                <a:spcPts val="0"/>
              </a:spcAft>
              <a:buClr>
                <a:srgbClr val="003260"/>
              </a:buClr>
              <a:buSzPts val="1400"/>
              <a:buFont typeface="Arial"/>
              <a:buNone/>
              <a:defRPr sz="1400"/>
            </a:lvl4pPr>
            <a:lvl5pPr marL="2286000" lvl="4" indent="-228600" algn="l">
              <a:spcBef>
                <a:spcPts val="280"/>
              </a:spcBef>
              <a:spcAft>
                <a:spcPts val="0"/>
              </a:spcAft>
              <a:buClr>
                <a:srgbClr val="003260"/>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29" name="Google Shape;29;p27"/>
          <p:cNvSpPr/>
          <p:nvPr/>
        </p:nvSpPr>
        <p:spPr>
          <a:xfrm>
            <a:off x="0" y="6812284"/>
            <a:ext cx="12192000" cy="45719"/>
          </a:xfrm>
          <a:prstGeom prst="rect">
            <a:avLst/>
          </a:prstGeom>
          <a:solidFill>
            <a:srgbClr val="808080"/>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p:txBody>
      </p:sp>
      <p:pic>
        <p:nvPicPr>
          <p:cNvPr id="30" name="Google Shape;30;p27" descr="E:\Users\lohrum\AppData\Local\Microsoft\Windows\INetCache\Content.Word\frontier-science.png"/>
          <p:cNvPicPr preferRelativeResize="0"/>
          <p:nvPr/>
        </p:nvPicPr>
        <p:blipFill rotWithShape="1">
          <a:blip r:embed="rId3">
            <a:alphaModFix/>
          </a:blip>
          <a:srcRect/>
          <a:stretch/>
        </p:blipFill>
        <p:spPr>
          <a:xfrm>
            <a:off x="10363200" y="6126166"/>
            <a:ext cx="1583055" cy="63277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28"/>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28"/>
          <p:cNvSpPr txBox="1">
            <a:spLocks noGrp="1"/>
          </p:cNvSpPr>
          <p:nvPr>
            <p:ph type="body" idx="1"/>
          </p:nvPr>
        </p:nvSpPr>
        <p:spPr>
          <a:xfrm>
            <a:off x="609600" y="1600203"/>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3260"/>
              </a:buClr>
              <a:buSzPts val="2800"/>
              <a:buFont typeface="Arial"/>
              <a:buChar char="•"/>
              <a:defRPr sz="2800"/>
            </a:lvl1pPr>
            <a:lvl2pPr marL="914400" lvl="1" indent="-381000" algn="l">
              <a:spcBef>
                <a:spcPts val="480"/>
              </a:spcBef>
              <a:spcAft>
                <a:spcPts val="0"/>
              </a:spcAft>
              <a:buClr>
                <a:srgbClr val="003260"/>
              </a:buClr>
              <a:buSzPts val="2400"/>
              <a:buFont typeface="Arial"/>
              <a:buChar char="–"/>
              <a:defRPr sz="2400"/>
            </a:lvl2pPr>
            <a:lvl3pPr marL="1371600" lvl="2" indent="-355600" algn="l">
              <a:spcBef>
                <a:spcPts val="400"/>
              </a:spcBef>
              <a:spcAft>
                <a:spcPts val="0"/>
              </a:spcAft>
              <a:buClr>
                <a:srgbClr val="003260"/>
              </a:buClr>
              <a:buSzPts val="2000"/>
              <a:buFont typeface="Arial"/>
              <a:buChar char="•"/>
              <a:defRPr sz="2000"/>
            </a:lvl3pPr>
            <a:lvl4pPr marL="1828800" lvl="3" indent="-342900" algn="l">
              <a:spcBef>
                <a:spcPts val="360"/>
              </a:spcBef>
              <a:spcAft>
                <a:spcPts val="0"/>
              </a:spcAft>
              <a:buClr>
                <a:srgbClr val="003260"/>
              </a:buClr>
              <a:buSzPts val="1800"/>
              <a:buFont typeface="Arial"/>
              <a:buChar char="–"/>
              <a:defRPr sz="1800"/>
            </a:lvl4pPr>
            <a:lvl5pPr marL="2286000" lvl="4" indent="-342900" algn="l">
              <a:spcBef>
                <a:spcPts val="360"/>
              </a:spcBef>
              <a:spcAft>
                <a:spcPts val="0"/>
              </a:spcAft>
              <a:buClr>
                <a:srgbClr val="003260"/>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4" name="Google Shape;34;p28"/>
          <p:cNvSpPr txBox="1">
            <a:spLocks noGrp="1"/>
          </p:cNvSpPr>
          <p:nvPr>
            <p:ph type="body" idx="2"/>
          </p:nvPr>
        </p:nvSpPr>
        <p:spPr>
          <a:xfrm>
            <a:off x="6197600" y="1600203"/>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3260"/>
              </a:buClr>
              <a:buSzPts val="2800"/>
              <a:buFont typeface="Arial"/>
              <a:buChar char="•"/>
              <a:defRPr sz="2800"/>
            </a:lvl1pPr>
            <a:lvl2pPr marL="914400" lvl="1" indent="-381000" algn="l">
              <a:spcBef>
                <a:spcPts val="480"/>
              </a:spcBef>
              <a:spcAft>
                <a:spcPts val="0"/>
              </a:spcAft>
              <a:buClr>
                <a:srgbClr val="003260"/>
              </a:buClr>
              <a:buSzPts val="2400"/>
              <a:buFont typeface="Arial"/>
              <a:buChar char="–"/>
              <a:defRPr sz="2400"/>
            </a:lvl2pPr>
            <a:lvl3pPr marL="1371600" lvl="2" indent="-355600" algn="l">
              <a:spcBef>
                <a:spcPts val="400"/>
              </a:spcBef>
              <a:spcAft>
                <a:spcPts val="0"/>
              </a:spcAft>
              <a:buClr>
                <a:srgbClr val="003260"/>
              </a:buClr>
              <a:buSzPts val="2000"/>
              <a:buFont typeface="Arial"/>
              <a:buChar char="•"/>
              <a:defRPr sz="2000"/>
            </a:lvl3pPr>
            <a:lvl4pPr marL="1828800" lvl="3" indent="-342900" algn="l">
              <a:spcBef>
                <a:spcPts val="360"/>
              </a:spcBef>
              <a:spcAft>
                <a:spcPts val="0"/>
              </a:spcAft>
              <a:buClr>
                <a:srgbClr val="003260"/>
              </a:buClr>
              <a:buSzPts val="1800"/>
              <a:buFont typeface="Arial"/>
              <a:buChar char="–"/>
              <a:defRPr sz="1800"/>
            </a:lvl4pPr>
            <a:lvl5pPr marL="2286000" lvl="4" indent="-342900" algn="l">
              <a:spcBef>
                <a:spcPts val="360"/>
              </a:spcBef>
              <a:spcAft>
                <a:spcPts val="0"/>
              </a:spcAft>
              <a:buClr>
                <a:srgbClr val="003260"/>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35"/>
        <p:cNvGrpSpPr/>
        <p:nvPr/>
      </p:nvGrpSpPr>
      <p:grpSpPr>
        <a:xfrm>
          <a:off x="0" y="0"/>
          <a:ext cx="0" cy="0"/>
          <a:chOff x="0" y="0"/>
          <a:chExt cx="0" cy="0"/>
        </a:xfrm>
      </p:grpSpPr>
      <p:pic>
        <p:nvPicPr>
          <p:cNvPr id="36" name="Google Shape;36;p29" descr="X:\logos\LDMS\logos\color\LDMS_logo.emf"/>
          <p:cNvPicPr preferRelativeResize="0"/>
          <p:nvPr/>
        </p:nvPicPr>
        <p:blipFill rotWithShape="1">
          <a:blip r:embed="rId2">
            <a:alphaModFix/>
          </a:blip>
          <a:srcRect/>
          <a:stretch/>
        </p:blipFill>
        <p:spPr>
          <a:xfrm>
            <a:off x="327983" y="6223174"/>
            <a:ext cx="1060450" cy="482426"/>
          </a:xfrm>
          <a:prstGeom prst="rect">
            <a:avLst/>
          </a:prstGeom>
          <a:noFill/>
          <a:ln>
            <a:noFill/>
          </a:ln>
        </p:spPr>
      </p:pic>
      <p:sp>
        <p:nvSpPr>
          <p:cNvPr id="37" name="Google Shape;37;p29"/>
          <p:cNvSpPr/>
          <p:nvPr/>
        </p:nvSpPr>
        <p:spPr>
          <a:xfrm>
            <a:off x="0" y="6812284"/>
            <a:ext cx="12192000" cy="45719"/>
          </a:xfrm>
          <a:prstGeom prst="rect">
            <a:avLst/>
          </a:prstGeom>
          <a:solidFill>
            <a:schemeClr val="lt2"/>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p:txBody>
      </p:sp>
      <p:pic>
        <p:nvPicPr>
          <p:cNvPr id="38" name="Google Shape;38;p29" descr="E:\Users\lohrum\AppData\Local\Microsoft\Windows\INetCache\Content.Word\frontier-science.png"/>
          <p:cNvPicPr preferRelativeResize="0"/>
          <p:nvPr/>
        </p:nvPicPr>
        <p:blipFill rotWithShape="1">
          <a:blip r:embed="rId3">
            <a:alphaModFix/>
          </a:blip>
          <a:srcRect/>
          <a:stretch/>
        </p:blipFill>
        <p:spPr>
          <a:xfrm>
            <a:off x="10363200" y="6126166"/>
            <a:ext cx="1583055" cy="63277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39"/>
        <p:cNvGrpSpPr/>
        <p:nvPr/>
      </p:nvGrpSpPr>
      <p:grpSpPr>
        <a:xfrm>
          <a:off x="0" y="0"/>
          <a:ext cx="0" cy="0"/>
          <a:chOff x="0" y="0"/>
          <a:chExt cx="0" cy="0"/>
        </a:xfrm>
      </p:grpSpPr>
      <p:pic>
        <p:nvPicPr>
          <p:cNvPr id="40" name="Google Shape;40;p30" descr="X:\logos\LDMS\logos\color\LDMS_logo.emf"/>
          <p:cNvPicPr preferRelativeResize="0"/>
          <p:nvPr/>
        </p:nvPicPr>
        <p:blipFill rotWithShape="1">
          <a:blip r:embed="rId2">
            <a:alphaModFix/>
          </a:blip>
          <a:srcRect/>
          <a:stretch/>
        </p:blipFill>
        <p:spPr>
          <a:xfrm>
            <a:off x="327983" y="6223174"/>
            <a:ext cx="1060450" cy="482426"/>
          </a:xfrm>
          <a:prstGeom prst="rect">
            <a:avLst/>
          </a:prstGeom>
          <a:noFill/>
          <a:ln>
            <a:noFill/>
          </a:ln>
        </p:spPr>
      </p:pic>
      <p:sp>
        <p:nvSpPr>
          <p:cNvPr id="41" name="Google Shape;41;p30"/>
          <p:cNvSpPr txBox="1">
            <a:spLocks noGrp="1"/>
          </p:cNvSpPr>
          <p:nvPr>
            <p:ph type="title"/>
          </p:nvPr>
        </p:nvSpPr>
        <p:spPr>
          <a:xfrm>
            <a:off x="2389717" y="4800600"/>
            <a:ext cx="7315200" cy="566738"/>
          </a:xfrm>
          <a:prstGeom prst="rect">
            <a:avLst/>
          </a:prstGeom>
          <a:solidFill>
            <a:srgbClr val="21599C"/>
          </a:solid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30"/>
          <p:cNvSpPr>
            <a:spLocks noGrp="1"/>
          </p:cNvSpPr>
          <p:nvPr>
            <p:ph type="pic" idx="2"/>
          </p:nvPr>
        </p:nvSpPr>
        <p:spPr>
          <a:xfrm>
            <a:off x="2389717" y="612775"/>
            <a:ext cx="7315200" cy="4114800"/>
          </a:xfrm>
          <a:prstGeom prst="rect">
            <a:avLst/>
          </a:prstGeom>
          <a:noFill/>
          <a:ln>
            <a:noFill/>
          </a:ln>
        </p:spPr>
      </p:sp>
      <p:sp>
        <p:nvSpPr>
          <p:cNvPr id="43" name="Google Shape;43;p30"/>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3260"/>
              </a:buClr>
              <a:buSzPts val="1400"/>
              <a:buFont typeface="Arial"/>
              <a:buNone/>
              <a:defRPr sz="1400"/>
            </a:lvl1pPr>
            <a:lvl2pPr marL="914400" lvl="1" indent="-228600" algn="l">
              <a:spcBef>
                <a:spcPts val="240"/>
              </a:spcBef>
              <a:spcAft>
                <a:spcPts val="0"/>
              </a:spcAft>
              <a:buClr>
                <a:srgbClr val="003260"/>
              </a:buClr>
              <a:buSzPts val="1200"/>
              <a:buFont typeface="Arial"/>
              <a:buNone/>
              <a:defRPr sz="1200"/>
            </a:lvl2pPr>
            <a:lvl3pPr marL="1371600" lvl="2" indent="-228600" algn="l">
              <a:spcBef>
                <a:spcPts val="200"/>
              </a:spcBef>
              <a:spcAft>
                <a:spcPts val="0"/>
              </a:spcAft>
              <a:buClr>
                <a:srgbClr val="003260"/>
              </a:buClr>
              <a:buSzPts val="1000"/>
              <a:buFont typeface="Arial"/>
              <a:buNone/>
              <a:defRPr sz="1000"/>
            </a:lvl3pPr>
            <a:lvl4pPr marL="1828800" lvl="3" indent="-228600" algn="l">
              <a:spcBef>
                <a:spcPts val="180"/>
              </a:spcBef>
              <a:spcAft>
                <a:spcPts val="0"/>
              </a:spcAft>
              <a:buClr>
                <a:srgbClr val="003260"/>
              </a:buClr>
              <a:buSzPts val="900"/>
              <a:buFont typeface="Arial"/>
              <a:buNone/>
              <a:defRPr sz="900"/>
            </a:lvl4pPr>
            <a:lvl5pPr marL="2286000" lvl="4" indent="-228600" algn="l">
              <a:spcBef>
                <a:spcPts val="180"/>
              </a:spcBef>
              <a:spcAft>
                <a:spcPts val="0"/>
              </a:spcAft>
              <a:buClr>
                <a:srgbClr val="003260"/>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44" name="Google Shape;44;p30"/>
          <p:cNvSpPr/>
          <p:nvPr/>
        </p:nvSpPr>
        <p:spPr>
          <a:xfrm>
            <a:off x="0" y="6812284"/>
            <a:ext cx="12192000" cy="45719"/>
          </a:xfrm>
          <a:prstGeom prst="rect">
            <a:avLst/>
          </a:prstGeom>
          <a:solidFill>
            <a:srgbClr val="808080"/>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p:txBody>
      </p:sp>
      <p:pic>
        <p:nvPicPr>
          <p:cNvPr id="45" name="Google Shape;45;p30" descr="E:\Users\lohrum\AppData\Local\Microsoft\Windows\INetCache\Content.Word\frontier-science.png"/>
          <p:cNvPicPr preferRelativeResize="0"/>
          <p:nvPr/>
        </p:nvPicPr>
        <p:blipFill rotWithShape="1">
          <a:blip r:embed="rId3">
            <a:alphaModFix/>
          </a:blip>
          <a:srcRect/>
          <a:stretch/>
        </p:blipFill>
        <p:spPr>
          <a:xfrm>
            <a:off x="10363200" y="6126166"/>
            <a:ext cx="1583055" cy="63277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24" descr="X:\logos\LDMS\logos\color\LDMS_logo.emf"/>
          <p:cNvPicPr preferRelativeResize="0"/>
          <p:nvPr/>
        </p:nvPicPr>
        <p:blipFill rotWithShape="1">
          <a:blip r:embed="rId8">
            <a:alphaModFix/>
          </a:blip>
          <a:srcRect/>
          <a:stretch/>
        </p:blipFill>
        <p:spPr>
          <a:xfrm>
            <a:off x="327983" y="6223174"/>
            <a:ext cx="1060450" cy="482426"/>
          </a:xfrm>
          <a:prstGeom prst="rect">
            <a:avLst/>
          </a:prstGeom>
          <a:noFill/>
          <a:ln>
            <a:noFill/>
          </a:ln>
        </p:spPr>
      </p:pic>
      <p:sp>
        <p:nvSpPr>
          <p:cNvPr id="11" name="Google Shape;11;p24"/>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rgbClr val="00396B"/>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rgbClr val="00396B"/>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rgbClr val="00396B"/>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rgbClr val="00396B"/>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2" name="Google Shape;12;p24"/>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rgbClr val="003260"/>
              </a:buClr>
              <a:buSzPts val="3200"/>
              <a:buFont typeface="Arial"/>
              <a:buChar char="•"/>
              <a:defRPr sz="3200" b="0" i="0" u="none" strike="noStrike" cap="none">
                <a:solidFill>
                  <a:srgbClr val="003260"/>
                </a:solidFill>
                <a:latin typeface="Arial"/>
                <a:ea typeface="Arial"/>
                <a:cs typeface="Arial"/>
                <a:sym typeface="Arial"/>
              </a:defRPr>
            </a:lvl1pPr>
            <a:lvl2pPr marL="914400" marR="0" lvl="1" indent="-406400" algn="l" rtl="0">
              <a:spcBef>
                <a:spcPts val="560"/>
              </a:spcBef>
              <a:spcAft>
                <a:spcPts val="0"/>
              </a:spcAft>
              <a:buClr>
                <a:srgbClr val="003260"/>
              </a:buClr>
              <a:buSzPts val="2800"/>
              <a:buFont typeface="Arial"/>
              <a:buChar char="–"/>
              <a:defRPr sz="2800" b="0" i="0" u="none" strike="noStrike" cap="none">
                <a:solidFill>
                  <a:srgbClr val="003260"/>
                </a:solidFill>
                <a:latin typeface="Arial"/>
                <a:ea typeface="Arial"/>
                <a:cs typeface="Arial"/>
                <a:sym typeface="Arial"/>
              </a:defRPr>
            </a:lvl2pPr>
            <a:lvl3pPr marL="1371600" marR="0" lvl="2" indent="-381000" algn="l" rtl="0">
              <a:spcBef>
                <a:spcPts val="480"/>
              </a:spcBef>
              <a:spcAft>
                <a:spcPts val="0"/>
              </a:spcAft>
              <a:buClr>
                <a:srgbClr val="003260"/>
              </a:buClr>
              <a:buSzPts val="2400"/>
              <a:buFont typeface="Arial"/>
              <a:buChar char="•"/>
              <a:defRPr sz="2400" b="0" i="0" u="none" strike="noStrike" cap="none">
                <a:solidFill>
                  <a:srgbClr val="003260"/>
                </a:solidFill>
                <a:latin typeface="Arial"/>
                <a:ea typeface="Arial"/>
                <a:cs typeface="Arial"/>
                <a:sym typeface="Arial"/>
              </a:defRPr>
            </a:lvl3pPr>
            <a:lvl4pPr marL="1828800" marR="0" lvl="3" indent="-355600" algn="l" rtl="0">
              <a:spcBef>
                <a:spcPts val="400"/>
              </a:spcBef>
              <a:spcAft>
                <a:spcPts val="0"/>
              </a:spcAft>
              <a:buClr>
                <a:srgbClr val="003260"/>
              </a:buClr>
              <a:buSzPts val="2000"/>
              <a:buFont typeface="Arial"/>
              <a:buChar char="–"/>
              <a:defRPr sz="2000" b="0" i="0" u="none" strike="noStrike" cap="none">
                <a:solidFill>
                  <a:srgbClr val="003260"/>
                </a:solidFill>
                <a:latin typeface="Arial"/>
                <a:ea typeface="Arial"/>
                <a:cs typeface="Arial"/>
                <a:sym typeface="Arial"/>
              </a:defRPr>
            </a:lvl4pPr>
            <a:lvl5pPr marL="2286000" marR="0" lvl="4" indent="-355600" algn="l" rtl="0">
              <a:spcBef>
                <a:spcPts val="400"/>
              </a:spcBef>
              <a:spcAft>
                <a:spcPts val="0"/>
              </a:spcAft>
              <a:buClr>
                <a:srgbClr val="003260"/>
              </a:buClr>
              <a:buSzPts val="2000"/>
              <a:buFont typeface="Arial"/>
              <a:buChar char="»"/>
              <a:defRPr sz="2000" b="0" i="0" u="none" strike="noStrike" cap="none">
                <a:solidFill>
                  <a:srgbClr val="003260"/>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 name="Google Shape;13;p24"/>
          <p:cNvSpPr/>
          <p:nvPr/>
        </p:nvSpPr>
        <p:spPr>
          <a:xfrm>
            <a:off x="0" y="990603"/>
            <a:ext cx="12192000" cy="45719"/>
          </a:xfrm>
          <a:prstGeom prst="rect">
            <a:avLst/>
          </a:prstGeom>
          <a:solidFill>
            <a:schemeClr val="lt2"/>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p:txBody>
      </p:sp>
      <p:sp>
        <p:nvSpPr>
          <p:cNvPr id="14" name="Google Shape;14;p24"/>
          <p:cNvSpPr/>
          <p:nvPr/>
        </p:nvSpPr>
        <p:spPr>
          <a:xfrm>
            <a:off x="0" y="6812284"/>
            <a:ext cx="12192000" cy="45719"/>
          </a:xfrm>
          <a:prstGeom prst="rect">
            <a:avLst/>
          </a:prstGeom>
          <a:solidFill>
            <a:schemeClr val="lt2"/>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p:txBody>
      </p:sp>
      <p:pic>
        <p:nvPicPr>
          <p:cNvPr id="15" name="Google Shape;15;p24" descr="E:\Users\lohrum\AppData\Local\Microsoft\Windows\INetCache\Content.Word\frontier-science.png"/>
          <p:cNvPicPr preferRelativeResize="0"/>
          <p:nvPr/>
        </p:nvPicPr>
        <p:blipFill rotWithShape="1">
          <a:blip r:embed="rId9">
            <a:alphaModFix/>
          </a:blip>
          <a:srcRect/>
          <a:stretch/>
        </p:blipFill>
        <p:spPr>
          <a:xfrm>
            <a:off x="10363200" y="6126166"/>
            <a:ext cx="1583055" cy="63277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ldms.org/contac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ldms.org/resources/valida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F12B68-2F16-49DE-BB3C-8A164FEBB1FE}"/>
              </a:ext>
            </a:extLst>
          </p:cNvPr>
          <p:cNvSpPr>
            <a:spLocks noGrp="1"/>
          </p:cNvSpPr>
          <p:nvPr>
            <p:ph type="ctrTitle"/>
          </p:nvPr>
        </p:nvSpPr>
        <p:spPr/>
        <p:txBody>
          <a:bodyPr/>
          <a:lstStyle/>
          <a:p>
            <a:r>
              <a:rPr lang="en-US" dirty="0"/>
              <a:t>LDMS Validation and Audit Readiness</a:t>
            </a:r>
          </a:p>
        </p:txBody>
      </p:sp>
      <p:sp>
        <p:nvSpPr>
          <p:cNvPr id="5" name="Subtitle 4">
            <a:extLst>
              <a:ext uri="{FF2B5EF4-FFF2-40B4-BE49-F238E27FC236}">
                <a16:creationId xmlns:a16="http://schemas.microsoft.com/office/drawing/2014/main" id="{510EE939-A583-471E-B28F-2910E4A8540E}"/>
              </a:ext>
            </a:extLst>
          </p:cNvPr>
          <p:cNvSpPr>
            <a:spLocks noGrp="1"/>
          </p:cNvSpPr>
          <p:nvPr>
            <p:ph type="subTitle" idx="1"/>
          </p:nvPr>
        </p:nvSpPr>
        <p:spPr/>
        <p:txBody>
          <a:bodyPr/>
          <a:lstStyle/>
          <a:p>
            <a:r>
              <a:rPr lang="en-US" dirty="0"/>
              <a:t>Howard Gutzman</a:t>
            </a:r>
          </a:p>
          <a:p>
            <a:r>
              <a:rPr lang="en-US" dirty="0"/>
              <a:t>LDMS Program Director</a:t>
            </a:r>
          </a:p>
          <a:p>
            <a:r>
              <a:rPr lang="en-US" dirty="0"/>
              <a:t>February 2025</a:t>
            </a:r>
          </a:p>
        </p:txBody>
      </p:sp>
    </p:spTree>
    <p:extLst>
      <p:ext uri="{BB962C8B-B14F-4D97-AF65-F5344CB8AC3E}">
        <p14:creationId xmlns:p14="http://schemas.microsoft.com/office/powerpoint/2010/main" val="2531454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0"/>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Validation Templates, cont.</a:t>
            </a:r>
            <a:endParaRPr/>
          </a:p>
        </p:txBody>
      </p:sp>
      <p:grpSp>
        <p:nvGrpSpPr>
          <p:cNvPr id="125" name="Google Shape;125;p10"/>
          <p:cNvGrpSpPr/>
          <p:nvPr/>
        </p:nvGrpSpPr>
        <p:grpSpPr>
          <a:xfrm>
            <a:off x="841486" y="1598245"/>
            <a:ext cx="10509027" cy="4050447"/>
            <a:chOff x="3286" y="150445"/>
            <a:chExt cx="10509027" cy="4050447"/>
          </a:xfrm>
        </p:grpSpPr>
        <p:sp>
          <p:nvSpPr>
            <p:cNvPr id="126" name="Google Shape;126;p10"/>
            <p:cNvSpPr/>
            <p:nvPr/>
          </p:nvSpPr>
          <p:spPr>
            <a:xfrm>
              <a:off x="3286" y="150445"/>
              <a:ext cx="3203971" cy="838797"/>
            </a:xfrm>
            <a:prstGeom prst="rect">
              <a:avLst/>
            </a:prstGeom>
            <a:solidFill>
              <a:schemeClr val="accen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0"/>
            <p:cNvSpPr txBox="1"/>
            <p:nvPr/>
          </p:nvSpPr>
          <p:spPr>
            <a:xfrm>
              <a:off x="3286" y="150445"/>
              <a:ext cx="3203971" cy="838797"/>
            </a:xfrm>
            <a:prstGeom prst="rect">
              <a:avLst/>
            </a:prstGeom>
            <a:noFill/>
            <a:ln>
              <a:noFill/>
            </a:ln>
          </p:spPr>
          <p:txBody>
            <a:bodyPr spcFirstLastPara="1" wrap="square" lIns="170675" tIns="97525" rIns="170675" bIns="975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en-US" sz="2400">
                  <a:solidFill>
                    <a:schemeClr val="lt1"/>
                  </a:solidFill>
                  <a:latin typeface="Times New Roman"/>
                  <a:ea typeface="Times New Roman"/>
                  <a:cs typeface="Times New Roman"/>
                  <a:sym typeface="Times New Roman"/>
                </a:rPr>
                <a:t>Testing Plan</a:t>
              </a:r>
              <a:endParaRPr/>
            </a:p>
          </p:txBody>
        </p:sp>
        <p:sp>
          <p:nvSpPr>
            <p:cNvPr id="128" name="Google Shape;128;p10"/>
            <p:cNvSpPr/>
            <p:nvPr/>
          </p:nvSpPr>
          <p:spPr>
            <a:xfrm>
              <a:off x="3286" y="989242"/>
              <a:ext cx="3203971" cy="3211650"/>
            </a:xfrm>
            <a:prstGeom prst="rect">
              <a:avLst/>
            </a:prstGeom>
            <a:solidFill>
              <a:srgbClr val="CFD7E7">
                <a:alpha val="89803"/>
              </a:srgbClr>
            </a:solidFill>
            <a:ln w="25400"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0"/>
            <p:cNvSpPr txBox="1"/>
            <p:nvPr/>
          </p:nvSpPr>
          <p:spPr>
            <a:xfrm>
              <a:off x="3286" y="989242"/>
              <a:ext cx="3203971" cy="3211650"/>
            </a:xfrm>
            <a:prstGeom prst="rect">
              <a:avLst/>
            </a:prstGeom>
            <a:noFill/>
            <a:ln>
              <a:noFill/>
            </a:ln>
          </p:spPr>
          <p:txBody>
            <a:bodyPr spcFirstLastPara="1" wrap="square" lIns="128000" tIns="128000" rIns="170675" bIns="192000" anchor="t" anchorCtr="0">
              <a:noAutofit/>
            </a:bodyPr>
            <a:lstStyle/>
            <a:p>
              <a:pPr marL="228600" marR="0" lvl="1" indent="-228600" algn="l" rtl="0">
                <a:lnSpc>
                  <a:spcPct val="90000"/>
                </a:lnSpc>
                <a:spcBef>
                  <a:spcPts val="0"/>
                </a:spcBef>
                <a:spcAft>
                  <a:spcPts val="0"/>
                </a:spcAft>
                <a:buClr>
                  <a:schemeClr val="dk1"/>
                </a:buClr>
                <a:buSzPts val="2400"/>
                <a:buFont typeface="Times New Roman"/>
                <a:buChar char="•"/>
              </a:pPr>
              <a:r>
                <a:rPr lang="en-US" sz="2400" b="0" i="0" u="none" strike="noStrike" cap="none">
                  <a:solidFill>
                    <a:schemeClr val="dk1"/>
                  </a:solidFill>
                  <a:latin typeface="Times New Roman"/>
                  <a:ea typeface="Times New Roman"/>
                  <a:cs typeface="Times New Roman"/>
                  <a:sym typeface="Times New Roman"/>
                </a:rPr>
                <a:t>Test Cases</a:t>
              </a:r>
              <a:endParaRPr/>
            </a:p>
            <a:p>
              <a:pPr marL="228600" marR="0" lvl="1" indent="-228600" algn="l" rtl="0">
                <a:lnSpc>
                  <a:spcPct val="90000"/>
                </a:lnSpc>
                <a:spcBef>
                  <a:spcPts val="360"/>
                </a:spcBef>
                <a:spcAft>
                  <a:spcPts val="0"/>
                </a:spcAft>
                <a:buClr>
                  <a:schemeClr val="dk1"/>
                </a:buClr>
                <a:buSzPts val="2400"/>
                <a:buFont typeface="Times New Roman"/>
                <a:buChar char="•"/>
              </a:pPr>
              <a:r>
                <a:rPr lang="en-US" sz="2400" b="0" i="0" u="none" strike="noStrike" cap="none">
                  <a:solidFill>
                    <a:schemeClr val="dk1"/>
                  </a:solidFill>
                  <a:latin typeface="Times New Roman"/>
                  <a:ea typeface="Times New Roman"/>
                  <a:cs typeface="Times New Roman"/>
                  <a:sym typeface="Times New Roman"/>
                </a:rPr>
                <a:t>Expected Results</a:t>
              </a:r>
              <a:endParaRPr/>
            </a:p>
            <a:p>
              <a:pPr marL="228600" marR="0" lvl="1" indent="-228600" algn="l" rtl="0">
                <a:lnSpc>
                  <a:spcPct val="90000"/>
                </a:lnSpc>
                <a:spcBef>
                  <a:spcPts val="360"/>
                </a:spcBef>
                <a:spcAft>
                  <a:spcPts val="0"/>
                </a:spcAft>
                <a:buClr>
                  <a:schemeClr val="dk1"/>
                </a:buClr>
                <a:buSzPts val="2400"/>
                <a:buFont typeface="Times New Roman"/>
                <a:buChar char="•"/>
              </a:pPr>
              <a:r>
                <a:rPr lang="en-US" sz="2400" b="0" i="0" u="none" strike="noStrike" cap="none">
                  <a:solidFill>
                    <a:schemeClr val="dk1"/>
                  </a:solidFill>
                  <a:latin typeface="Times New Roman"/>
                  <a:ea typeface="Times New Roman"/>
                  <a:cs typeface="Times New Roman"/>
                  <a:sym typeface="Times New Roman"/>
                </a:rPr>
                <a:t>Test cases should cover multiple scenarios  to insure program functions as intended</a:t>
              </a:r>
              <a:endParaRPr/>
            </a:p>
          </p:txBody>
        </p:sp>
        <p:sp>
          <p:nvSpPr>
            <p:cNvPr id="130" name="Google Shape;130;p10"/>
            <p:cNvSpPr/>
            <p:nvPr/>
          </p:nvSpPr>
          <p:spPr>
            <a:xfrm>
              <a:off x="3655814" y="150445"/>
              <a:ext cx="3203971" cy="838797"/>
            </a:xfrm>
            <a:prstGeom prst="rect">
              <a:avLst/>
            </a:prstGeom>
            <a:solidFill>
              <a:schemeClr val="accen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0"/>
            <p:cNvSpPr txBox="1"/>
            <p:nvPr/>
          </p:nvSpPr>
          <p:spPr>
            <a:xfrm>
              <a:off x="3655814" y="150445"/>
              <a:ext cx="3203971" cy="838797"/>
            </a:xfrm>
            <a:prstGeom prst="rect">
              <a:avLst/>
            </a:prstGeom>
            <a:noFill/>
            <a:ln>
              <a:noFill/>
            </a:ln>
          </p:spPr>
          <p:txBody>
            <a:bodyPr spcFirstLastPara="1" wrap="square" lIns="170675" tIns="97525" rIns="170675" bIns="975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en-US" sz="2400">
                  <a:solidFill>
                    <a:schemeClr val="lt1"/>
                  </a:solidFill>
                  <a:latin typeface="Times New Roman"/>
                  <a:ea typeface="Times New Roman"/>
                  <a:cs typeface="Times New Roman"/>
                  <a:sym typeface="Times New Roman"/>
                </a:rPr>
                <a:t>Testing Report</a:t>
              </a:r>
              <a:endParaRPr/>
            </a:p>
          </p:txBody>
        </p:sp>
        <p:sp>
          <p:nvSpPr>
            <p:cNvPr id="132" name="Google Shape;132;p10"/>
            <p:cNvSpPr/>
            <p:nvPr/>
          </p:nvSpPr>
          <p:spPr>
            <a:xfrm>
              <a:off x="3655814" y="989242"/>
              <a:ext cx="3203971" cy="3211650"/>
            </a:xfrm>
            <a:prstGeom prst="rect">
              <a:avLst/>
            </a:prstGeom>
            <a:solidFill>
              <a:srgbClr val="CFD7E7">
                <a:alpha val="89803"/>
              </a:srgbClr>
            </a:solidFill>
            <a:ln w="25400"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0"/>
            <p:cNvSpPr txBox="1"/>
            <p:nvPr/>
          </p:nvSpPr>
          <p:spPr>
            <a:xfrm>
              <a:off x="3655814" y="989242"/>
              <a:ext cx="3203971" cy="3211650"/>
            </a:xfrm>
            <a:prstGeom prst="rect">
              <a:avLst/>
            </a:prstGeom>
            <a:noFill/>
            <a:ln>
              <a:noFill/>
            </a:ln>
          </p:spPr>
          <p:txBody>
            <a:bodyPr spcFirstLastPara="1" wrap="square" lIns="128000" tIns="128000" rIns="170675" bIns="192000" anchor="t" anchorCtr="0">
              <a:noAutofit/>
            </a:bodyPr>
            <a:lstStyle/>
            <a:p>
              <a:pPr marL="228600" marR="0" lvl="1" indent="-228600" algn="l" rtl="0">
                <a:lnSpc>
                  <a:spcPct val="90000"/>
                </a:lnSpc>
                <a:spcBef>
                  <a:spcPts val="0"/>
                </a:spcBef>
                <a:spcAft>
                  <a:spcPts val="0"/>
                </a:spcAft>
                <a:buClr>
                  <a:schemeClr val="dk1"/>
                </a:buClr>
                <a:buSzPts val="2400"/>
                <a:buFont typeface="Times New Roman"/>
                <a:buChar char="•"/>
              </a:pPr>
              <a:r>
                <a:rPr lang="en-US" sz="2400" b="0" i="0" u="none" strike="noStrike" cap="none">
                  <a:solidFill>
                    <a:schemeClr val="dk1"/>
                  </a:solidFill>
                  <a:latin typeface="Times New Roman"/>
                  <a:ea typeface="Times New Roman"/>
                  <a:cs typeface="Times New Roman"/>
                  <a:sym typeface="Times New Roman"/>
                </a:rPr>
                <a:t>Test Cases</a:t>
              </a:r>
              <a:endParaRPr/>
            </a:p>
            <a:p>
              <a:pPr marL="228600" marR="0" lvl="1" indent="-228600" algn="l" rtl="0">
                <a:lnSpc>
                  <a:spcPct val="90000"/>
                </a:lnSpc>
                <a:spcBef>
                  <a:spcPts val="360"/>
                </a:spcBef>
                <a:spcAft>
                  <a:spcPts val="0"/>
                </a:spcAft>
                <a:buClr>
                  <a:schemeClr val="dk1"/>
                </a:buClr>
                <a:buSzPts val="2400"/>
                <a:buFont typeface="Times New Roman"/>
                <a:buChar char="•"/>
              </a:pPr>
              <a:r>
                <a:rPr lang="en-US" sz="2400" b="0" i="0" u="none" strike="noStrike" cap="none">
                  <a:solidFill>
                    <a:schemeClr val="dk1"/>
                  </a:solidFill>
                  <a:latin typeface="Times New Roman"/>
                  <a:ea typeface="Times New Roman"/>
                  <a:cs typeface="Times New Roman"/>
                  <a:sym typeface="Times New Roman"/>
                </a:rPr>
                <a:t>Actual  Results</a:t>
              </a:r>
              <a:endParaRPr/>
            </a:p>
            <a:p>
              <a:pPr marL="228600" marR="0" lvl="1" indent="-228600" algn="l" rtl="0">
                <a:lnSpc>
                  <a:spcPct val="90000"/>
                </a:lnSpc>
                <a:spcBef>
                  <a:spcPts val="360"/>
                </a:spcBef>
                <a:spcAft>
                  <a:spcPts val="0"/>
                </a:spcAft>
                <a:buClr>
                  <a:schemeClr val="dk1"/>
                </a:buClr>
                <a:buSzPts val="2400"/>
                <a:buFont typeface="Times New Roman"/>
                <a:buChar char="•"/>
              </a:pPr>
              <a:r>
                <a:rPr lang="en-US" sz="2400" b="0" i="0" u="none" strike="noStrike" cap="none">
                  <a:solidFill>
                    <a:schemeClr val="dk1"/>
                  </a:solidFill>
                  <a:latin typeface="Times New Roman"/>
                  <a:ea typeface="Times New Roman"/>
                  <a:cs typeface="Times New Roman"/>
                  <a:sym typeface="Times New Roman"/>
                </a:rPr>
                <a:t>Resolutions (if applicable)</a:t>
              </a:r>
              <a:endParaRPr/>
            </a:p>
            <a:p>
              <a:pPr marL="228600" marR="0" lvl="1" indent="-228600" algn="l" rtl="0">
                <a:lnSpc>
                  <a:spcPct val="90000"/>
                </a:lnSpc>
                <a:spcBef>
                  <a:spcPts val="360"/>
                </a:spcBef>
                <a:spcAft>
                  <a:spcPts val="0"/>
                </a:spcAft>
                <a:buClr>
                  <a:schemeClr val="dk1"/>
                </a:buClr>
                <a:buSzPts val="2400"/>
                <a:buFont typeface="Times New Roman"/>
                <a:buChar char="•"/>
              </a:pPr>
              <a:r>
                <a:rPr lang="en-US" sz="2400" b="0" i="0" u="none" strike="noStrike" cap="none">
                  <a:solidFill>
                    <a:schemeClr val="dk1"/>
                  </a:solidFill>
                  <a:latin typeface="Times New Roman"/>
                  <a:ea typeface="Times New Roman"/>
                  <a:cs typeface="Times New Roman"/>
                  <a:sym typeface="Times New Roman"/>
                </a:rPr>
                <a:t>Evaluation</a:t>
              </a:r>
              <a:endParaRPr/>
            </a:p>
          </p:txBody>
        </p:sp>
        <p:sp>
          <p:nvSpPr>
            <p:cNvPr id="134" name="Google Shape;134;p10"/>
            <p:cNvSpPr/>
            <p:nvPr/>
          </p:nvSpPr>
          <p:spPr>
            <a:xfrm>
              <a:off x="7308342" y="150445"/>
              <a:ext cx="3203971" cy="838797"/>
            </a:xfrm>
            <a:prstGeom prst="rect">
              <a:avLst/>
            </a:prstGeom>
            <a:solidFill>
              <a:schemeClr val="accen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0"/>
            <p:cNvSpPr txBox="1"/>
            <p:nvPr/>
          </p:nvSpPr>
          <p:spPr>
            <a:xfrm>
              <a:off x="7308342" y="150445"/>
              <a:ext cx="3203971" cy="838797"/>
            </a:xfrm>
            <a:prstGeom prst="rect">
              <a:avLst/>
            </a:prstGeom>
            <a:noFill/>
            <a:ln>
              <a:noFill/>
            </a:ln>
          </p:spPr>
          <p:txBody>
            <a:bodyPr spcFirstLastPara="1" wrap="square" lIns="170675" tIns="97525" rIns="170675" bIns="975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en-US" sz="2400" dirty="0">
                  <a:solidFill>
                    <a:schemeClr val="lt1"/>
                  </a:solidFill>
                  <a:latin typeface="Times New Roman"/>
                  <a:ea typeface="Times New Roman"/>
                  <a:cs typeface="Times New Roman"/>
                  <a:sym typeface="Times New Roman"/>
                </a:rPr>
                <a:t>Validation Report</a:t>
              </a:r>
              <a:endParaRPr dirty="0"/>
            </a:p>
          </p:txBody>
        </p:sp>
        <p:sp>
          <p:nvSpPr>
            <p:cNvPr id="136" name="Google Shape;136;p10"/>
            <p:cNvSpPr/>
            <p:nvPr/>
          </p:nvSpPr>
          <p:spPr>
            <a:xfrm>
              <a:off x="7308342" y="989242"/>
              <a:ext cx="3203971" cy="3211650"/>
            </a:xfrm>
            <a:prstGeom prst="rect">
              <a:avLst/>
            </a:prstGeom>
            <a:solidFill>
              <a:srgbClr val="CFD7E7">
                <a:alpha val="89803"/>
              </a:srgbClr>
            </a:solidFill>
            <a:ln w="25400"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0"/>
            <p:cNvSpPr txBox="1"/>
            <p:nvPr/>
          </p:nvSpPr>
          <p:spPr>
            <a:xfrm>
              <a:off x="7308342" y="989242"/>
              <a:ext cx="3203971" cy="3211650"/>
            </a:xfrm>
            <a:prstGeom prst="rect">
              <a:avLst/>
            </a:prstGeom>
            <a:noFill/>
            <a:ln>
              <a:noFill/>
            </a:ln>
          </p:spPr>
          <p:txBody>
            <a:bodyPr spcFirstLastPara="1" wrap="square" lIns="128000" tIns="128000" rIns="170675" bIns="192000" anchor="t" anchorCtr="0">
              <a:noAutofit/>
            </a:bodyPr>
            <a:lstStyle/>
            <a:p>
              <a:pPr marL="228600" marR="0" lvl="1" indent="-228600" algn="l" rtl="0">
                <a:lnSpc>
                  <a:spcPct val="90000"/>
                </a:lnSpc>
                <a:spcBef>
                  <a:spcPts val="0"/>
                </a:spcBef>
                <a:spcAft>
                  <a:spcPts val="0"/>
                </a:spcAft>
                <a:buClr>
                  <a:schemeClr val="dk1"/>
                </a:buClr>
                <a:buSzPts val="2400"/>
                <a:buFont typeface="Times New Roman"/>
                <a:buChar char="•"/>
              </a:pPr>
              <a:r>
                <a:rPr lang="en-US" sz="2400" b="0" i="0" u="none" strike="noStrike" cap="none" dirty="0">
                  <a:solidFill>
                    <a:schemeClr val="dk1"/>
                  </a:solidFill>
                  <a:latin typeface="Times New Roman"/>
                  <a:ea typeface="Times New Roman"/>
                  <a:cs typeface="Times New Roman"/>
                  <a:sym typeface="Times New Roman"/>
                </a:rPr>
                <a:t> Details successful validation of the program</a:t>
              </a:r>
              <a:endParaRPr dirty="0"/>
            </a:p>
            <a:p>
              <a:pPr marR="0" lvl="1" algn="l" rtl="0">
                <a:lnSpc>
                  <a:spcPct val="90000"/>
                </a:lnSpc>
                <a:spcBef>
                  <a:spcPts val="360"/>
                </a:spcBef>
                <a:spcAft>
                  <a:spcPts val="0"/>
                </a:spcAft>
                <a:buClr>
                  <a:schemeClr val="dk1"/>
                </a:buClr>
                <a:buSzPts val="2400"/>
              </a:pPr>
              <a:endParaRPr dirty="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1"/>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Test Cases</a:t>
            </a:r>
            <a:endParaRPr/>
          </a:p>
        </p:txBody>
      </p:sp>
      <p:grpSp>
        <p:nvGrpSpPr>
          <p:cNvPr id="143" name="Google Shape;143;p11"/>
          <p:cNvGrpSpPr/>
          <p:nvPr/>
        </p:nvGrpSpPr>
        <p:grpSpPr>
          <a:xfrm>
            <a:off x="822960" y="2441600"/>
            <a:ext cx="10515600" cy="2813208"/>
            <a:chOff x="0" y="1409"/>
            <a:chExt cx="10515600" cy="2813208"/>
          </a:xfrm>
        </p:grpSpPr>
        <p:sp>
          <p:nvSpPr>
            <p:cNvPr id="144" name="Google Shape;144;p11"/>
            <p:cNvSpPr/>
            <p:nvPr/>
          </p:nvSpPr>
          <p:spPr>
            <a:xfrm rot="5400000">
              <a:off x="6879455" y="-3024641"/>
              <a:ext cx="542305" cy="6729984"/>
            </a:xfrm>
            <a:prstGeom prst="round2SameRect">
              <a:avLst>
                <a:gd name="adj1" fmla="val 16667"/>
                <a:gd name="adj2" fmla="val 0"/>
              </a:avLst>
            </a:prstGeom>
            <a:solidFill>
              <a:srgbClr val="CFD7E7">
                <a:alpha val="89803"/>
              </a:srgbClr>
            </a:solidFill>
            <a:ln w="9525"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txBox="1"/>
            <p:nvPr/>
          </p:nvSpPr>
          <p:spPr>
            <a:xfrm>
              <a:off x="3785616" y="95671"/>
              <a:ext cx="6703511" cy="489359"/>
            </a:xfrm>
            <a:prstGeom prst="rect">
              <a:avLst/>
            </a:prstGeom>
            <a:noFill/>
            <a:ln>
              <a:noFill/>
            </a:ln>
          </p:spPr>
          <p:txBody>
            <a:bodyPr spcFirstLastPara="1" wrap="square" lIns="76200" tIns="38100" rIns="76200" bIns="38100" anchor="ctr" anchorCtr="0">
              <a:noAutofit/>
            </a:bodyPr>
            <a:lstStyle/>
            <a:p>
              <a:pPr marL="228600" marR="0" lvl="1" indent="-228600" algn="l" rtl="0">
                <a:lnSpc>
                  <a:spcPct val="90000"/>
                </a:lnSpc>
                <a:spcBef>
                  <a:spcPts val="0"/>
                </a:spcBef>
                <a:spcAft>
                  <a:spcPts val="0"/>
                </a:spcAft>
                <a:buClr>
                  <a:schemeClr val="dk1"/>
                </a:buClr>
                <a:buSzPts val="2000"/>
                <a:buFont typeface="Times New Roman"/>
                <a:buChar char="•"/>
              </a:pPr>
              <a:r>
                <a:rPr lang="en-US" sz="2000" b="0" i="0" u="none" strike="noStrike" cap="none">
                  <a:solidFill>
                    <a:schemeClr val="dk1"/>
                  </a:solidFill>
                  <a:latin typeface="Times New Roman"/>
                  <a:ea typeface="Times New Roman"/>
                  <a:cs typeface="Times New Roman"/>
                  <a:sym typeface="Times New Roman"/>
                </a:rPr>
                <a:t>Test case and its expected results</a:t>
              </a:r>
              <a:endParaRPr/>
            </a:p>
          </p:txBody>
        </p:sp>
        <p:sp>
          <p:nvSpPr>
            <p:cNvPr id="146" name="Google Shape;146;p11"/>
            <p:cNvSpPr/>
            <p:nvPr/>
          </p:nvSpPr>
          <p:spPr>
            <a:xfrm>
              <a:off x="0" y="1409"/>
              <a:ext cx="3785616" cy="677881"/>
            </a:xfrm>
            <a:prstGeom prst="roundRect">
              <a:avLst>
                <a:gd name="adj" fmla="val 16667"/>
              </a:avLst>
            </a:prstGeom>
            <a:gradFill>
              <a:gsLst>
                <a:gs pos="0">
                  <a:srgbClr val="2D5C97"/>
                </a:gs>
                <a:gs pos="80000">
                  <a:srgbClr val="3C7AC5"/>
                </a:gs>
                <a:gs pos="100000">
                  <a:srgbClr val="397BC9"/>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txBox="1"/>
            <p:nvPr/>
          </p:nvSpPr>
          <p:spPr>
            <a:xfrm>
              <a:off x="33091" y="34500"/>
              <a:ext cx="3719434" cy="611699"/>
            </a:xfrm>
            <a:prstGeom prst="rect">
              <a:avLst/>
            </a:prstGeom>
            <a:noFill/>
            <a:ln>
              <a:noFill/>
            </a:ln>
          </p:spPr>
          <p:txBody>
            <a:bodyPr spcFirstLastPara="1" wrap="square" lIns="83800" tIns="41900" rIns="83800" bIns="41900" anchor="ctr" anchorCtr="0">
              <a:noAutofit/>
            </a:bodyPr>
            <a:lstStyle/>
            <a:p>
              <a:pPr marL="0" marR="0" lvl="0" indent="0" algn="ctr" rtl="0">
                <a:lnSpc>
                  <a:spcPct val="90000"/>
                </a:lnSpc>
                <a:spcBef>
                  <a:spcPts val="0"/>
                </a:spcBef>
                <a:spcAft>
                  <a:spcPts val="0"/>
                </a:spcAft>
                <a:buClr>
                  <a:schemeClr val="lt1"/>
                </a:buClr>
                <a:buSzPts val="2200"/>
                <a:buFont typeface="Times New Roman"/>
                <a:buNone/>
              </a:pPr>
              <a:r>
                <a:rPr lang="en-US" sz="2200">
                  <a:solidFill>
                    <a:schemeClr val="lt1"/>
                  </a:solidFill>
                  <a:latin typeface="Times New Roman"/>
                  <a:ea typeface="Times New Roman"/>
                  <a:cs typeface="Times New Roman"/>
                  <a:sym typeface="Times New Roman"/>
                </a:rPr>
                <a:t>Acceptance Test Execution</a:t>
              </a:r>
              <a:endParaRPr/>
            </a:p>
          </p:txBody>
        </p:sp>
        <p:sp>
          <p:nvSpPr>
            <p:cNvPr id="148" name="Google Shape;148;p11"/>
            <p:cNvSpPr/>
            <p:nvPr/>
          </p:nvSpPr>
          <p:spPr>
            <a:xfrm rot="5400000">
              <a:off x="6879455" y="-2312865"/>
              <a:ext cx="542305" cy="6729984"/>
            </a:xfrm>
            <a:prstGeom prst="round2SameRect">
              <a:avLst>
                <a:gd name="adj1" fmla="val 16667"/>
                <a:gd name="adj2" fmla="val 0"/>
              </a:avLst>
            </a:prstGeom>
            <a:solidFill>
              <a:srgbClr val="CFD7E7">
                <a:alpha val="89803"/>
              </a:srgbClr>
            </a:solidFill>
            <a:ln w="9525"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1"/>
            <p:cNvSpPr txBox="1"/>
            <p:nvPr/>
          </p:nvSpPr>
          <p:spPr>
            <a:xfrm>
              <a:off x="3785616" y="807447"/>
              <a:ext cx="6703511" cy="489359"/>
            </a:xfrm>
            <a:prstGeom prst="rect">
              <a:avLst/>
            </a:prstGeom>
            <a:noFill/>
            <a:ln>
              <a:noFill/>
            </a:ln>
          </p:spPr>
          <p:txBody>
            <a:bodyPr spcFirstLastPara="1" wrap="square" lIns="76200" tIns="38100" rIns="76200" bIns="38100" anchor="ctr" anchorCtr="0">
              <a:noAutofit/>
            </a:bodyPr>
            <a:lstStyle/>
            <a:p>
              <a:pPr marL="228600" marR="0" lvl="1" indent="-228600" algn="l" rtl="0">
                <a:lnSpc>
                  <a:spcPct val="90000"/>
                </a:lnSpc>
                <a:spcBef>
                  <a:spcPts val="0"/>
                </a:spcBef>
                <a:spcAft>
                  <a:spcPts val="0"/>
                </a:spcAft>
                <a:buClr>
                  <a:schemeClr val="dk1"/>
                </a:buClr>
                <a:buSzPts val="2000"/>
                <a:buFont typeface="Times New Roman"/>
                <a:buChar char="•"/>
              </a:pPr>
              <a:r>
                <a:rPr lang="en-US" sz="2000" b="0" i="0" u="none" strike="noStrike" cap="none">
                  <a:solidFill>
                    <a:schemeClr val="dk1"/>
                  </a:solidFill>
                  <a:latin typeface="Times New Roman"/>
                  <a:ea typeface="Times New Roman"/>
                  <a:cs typeface="Times New Roman"/>
                  <a:sym typeface="Times New Roman"/>
                </a:rPr>
                <a:t>Does the test pass or fail</a:t>
              </a:r>
              <a:endParaRPr/>
            </a:p>
          </p:txBody>
        </p:sp>
        <p:sp>
          <p:nvSpPr>
            <p:cNvPr id="150" name="Google Shape;150;p11"/>
            <p:cNvSpPr/>
            <p:nvPr/>
          </p:nvSpPr>
          <p:spPr>
            <a:xfrm>
              <a:off x="0" y="713185"/>
              <a:ext cx="3785616" cy="677881"/>
            </a:xfrm>
            <a:prstGeom prst="roundRect">
              <a:avLst>
                <a:gd name="adj" fmla="val 16667"/>
              </a:avLst>
            </a:prstGeom>
            <a:gradFill>
              <a:gsLst>
                <a:gs pos="0">
                  <a:srgbClr val="2D5C97"/>
                </a:gs>
                <a:gs pos="80000">
                  <a:srgbClr val="3C7AC5"/>
                </a:gs>
                <a:gs pos="100000">
                  <a:srgbClr val="397BC9"/>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txBox="1"/>
            <p:nvPr/>
          </p:nvSpPr>
          <p:spPr>
            <a:xfrm>
              <a:off x="33091" y="746276"/>
              <a:ext cx="3719434" cy="611699"/>
            </a:xfrm>
            <a:prstGeom prst="rect">
              <a:avLst/>
            </a:prstGeom>
            <a:noFill/>
            <a:ln>
              <a:noFill/>
            </a:ln>
          </p:spPr>
          <p:txBody>
            <a:bodyPr spcFirstLastPara="1" wrap="square" lIns="83800" tIns="41900" rIns="83800" bIns="41900" anchor="ctr" anchorCtr="0">
              <a:noAutofit/>
            </a:bodyPr>
            <a:lstStyle/>
            <a:p>
              <a:pPr marL="0" marR="0" lvl="0" indent="0" algn="ctr" rtl="0">
                <a:lnSpc>
                  <a:spcPct val="90000"/>
                </a:lnSpc>
                <a:spcBef>
                  <a:spcPts val="0"/>
                </a:spcBef>
                <a:spcAft>
                  <a:spcPts val="0"/>
                </a:spcAft>
                <a:buClr>
                  <a:schemeClr val="lt1"/>
                </a:buClr>
                <a:buSzPts val="2200"/>
                <a:buFont typeface="Times New Roman"/>
                <a:buNone/>
              </a:pPr>
              <a:r>
                <a:rPr lang="en-US" sz="2200">
                  <a:solidFill>
                    <a:schemeClr val="lt1"/>
                  </a:solidFill>
                  <a:latin typeface="Times New Roman"/>
                  <a:ea typeface="Times New Roman"/>
                  <a:cs typeface="Times New Roman"/>
                  <a:sym typeface="Times New Roman"/>
                </a:rPr>
                <a:t>Test Results Evaluation</a:t>
              </a:r>
              <a:endParaRPr/>
            </a:p>
          </p:txBody>
        </p:sp>
        <p:sp>
          <p:nvSpPr>
            <p:cNvPr id="152" name="Google Shape;152;p11"/>
            <p:cNvSpPr/>
            <p:nvPr/>
          </p:nvSpPr>
          <p:spPr>
            <a:xfrm rot="5400000">
              <a:off x="6879455" y="-1601090"/>
              <a:ext cx="542305" cy="6729984"/>
            </a:xfrm>
            <a:prstGeom prst="round2SameRect">
              <a:avLst>
                <a:gd name="adj1" fmla="val 16667"/>
                <a:gd name="adj2" fmla="val 0"/>
              </a:avLst>
            </a:prstGeom>
            <a:solidFill>
              <a:srgbClr val="CFD7E7">
                <a:alpha val="89803"/>
              </a:srgbClr>
            </a:solidFill>
            <a:ln w="9525"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txBox="1"/>
            <p:nvPr/>
          </p:nvSpPr>
          <p:spPr>
            <a:xfrm>
              <a:off x="3785616" y="1519222"/>
              <a:ext cx="6703511" cy="489359"/>
            </a:xfrm>
            <a:prstGeom prst="rect">
              <a:avLst/>
            </a:prstGeom>
            <a:noFill/>
            <a:ln>
              <a:noFill/>
            </a:ln>
          </p:spPr>
          <p:txBody>
            <a:bodyPr spcFirstLastPara="1" wrap="square" lIns="76200" tIns="38100" rIns="76200" bIns="38100" anchor="ctr" anchorCtr="0">
              <a:noAutofit/>
            </a:bodyPr>
            <a:lstStyle/>
            <a:p>
              <a:pPr marL="228600" marR="0" lvl="1" indent="-228600" algn="l" rtl="0">
                <a:lnSpc>
                  <a:spcPct val="90000"/>
                </a:lnSpc>
                <a:spcBef>
                  <a:spcPts val="0"/>
                </a:spcBef>
                <a:spcAft>
                  <a:spcPts val="0"/>
                </a:spcAft>
                <a:buClr>
                  <a:schemeClr val="dk1"/>
                </a:buClr>
                <a:buSzPts val="2000"/>
                <a:buFont typeface="Times New Roman"/>
                <a:buChar char="•"/>
              </a:pPr>
              <a:r>
                <a:rPr lang="en-US" sz="2000" b="0" i="0" u="none" strike="noStrike" cap="none">
                  <a:solidFill>
                    <a:schemeClr val="dk1"/>
                  </a:solidFill>
                  <a:latin typeface="Times New Roman"/>
                  <a:ea typeface="Times New Roman"/>
                  <a:cs typeface="Times New Roman"/>
                  <a:sym typeface="Times New Roman"/>
                </a:rPr>
                <a:t>Resolutions for any failed tests</a:t>
              </a:r>
              <a:endParaRPr/>
            </a:p>
          </p:txBody>
        </p:sp>
        <p:sp>
          <p:nvSpPr>
            <p:cNvPr id="154" name="Google Shape;154;p11"/>
            <p:cNvSpPr/>
            <p:nvPr/>
          </p:nvSpPr>
          <p:spPr>
            <a:xfrm>
              <a:off x="0" y="1424961"/>
              <a:ext cx="3785616" cy="677881"/>
            </a:xfrm>
            <a:prstGeom prst="roundRect">
              <a:avLst>
                <a:gd name="adj" fmla="val 16667"/>
              </a:avLst>
            </a:prstGeom>
            <a:gradFill>
              <a:gsLst>
                <a:gs pos="0">
                  <a:srgbClr val="2D5C97"/>
                </a:gs>
                <a:gs pos="80000">
                  <a:srgbClr val="3C7AC5"/>
                </a:gs>
                <a:gs pos="100000">
                  <a:srgbClr val="397BC9"/>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1"/>
            <p:cNvSpPr txBox="1"/>
            <p:nvPr/>
          </p:nvSpPr>
          <p:spPr>
            <a:xfrm>
              <a:off x="33091" y="1458052"/>
              <a:ext cx="3719434" cy="611699"/>
            </a:xfrm>
            <a:prstGeom prst="rect">
              <a:avLst/>
            </a:prstGeom>
            <a:noFill/>
            <a:ln>
              <a:noFill/>
            </a:ln>
          </p:spPr>
          <p:txBody>
            <a:bodyPr spcFirstLastPara="1" wrap="square" lIns="83800" tIns="41900" rIns="83800" bIns="41900" anchor="ctr" anchorCtr="0">
              <a:noAutofit/>
            </a:bodyPr>
            <a:lstStyle/>
            <a:p>
              <a:pPr marL="0" marR="0" lvl="0" indent="0" algn="ctr" rtl="0">
                <a:lnSpc>
                  <a:spcPct val="90000"/>
                </a:lnSpc>
                <a:spcBef>
                  <a:spcPts val="0"/>
                </a:spcBef>
                <a:spcAft>
                  <a:spcPts val="0"/>
                </a:spcAft>
                <a:buClr>
                  <a:schemeClr val="lt1"/>
                </a:buClr>
                <a:buSzPts val="2200"/>
                <a:buFont typeface="Times New Roman"/>
                <a:buNone/>
              </a:pPr>
              <a:r>
                <a:rPr lang="en-US" sz="2200">
                  <a:solidFill>
                    <a:schemeClr val="lt1"/>
                  </a:solidFill>
                  <a:latin typeface="Times New Roman"/>
                  <a:ea typeface="Times New Roman"/>
                  <a:cs typeface="Times New Roman"/>
                  <a:sym typeface="Times New Roman"/>
                </a:rPr>
                <a:t>Error Evaluation/Resolution</a:t>
              </a:r>
              <a:endParaRPr/>
            </a:p>
          </p:txBody>
        </p:sp>
        <p:sp>
          <p:nvSpPr>
            <p:cNvPr id="156" name="Google Shape;156;p11"/>
            <p:cNvSpPr/>
            <p:nvPr/>
          </p:nvSpPr>
          <p:spPr>
            <a:xfrm rot="5400000">
              <a:off x="6879455" y="-889314"/>
              <a:ext cx="542305" cy="6729984"/>
            </a:xfrm>
            <a:prstGeom prst="round2SameRect">
              <a:avLst>
                <a:gd name="adj1" fmla="val 16667"/>
                <a:gd name="adj2" fmla="val 0"/>
              </a:avLst>
            </a:prstGeom>
            <a:solidFill>
              <a:srgbClr val="CFD7E7">
                <a:alpha val="89803"/>
              </a:srgbClr>
            </a:solidFill>
            <a:ln w="9525"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txBox="1"/>
            <p:nvPr/>
          </p:nvSpPr>
          <p:spPr>
            <a:xfrm>
              <a:off x="3785616" y="2230998"/>
              <a:ext cx="6703511" cy="489359"/>
            </a:xfrm>
            <a:prstGeom prst="rect">
              <a:avLst/>
            </a:prstGeom>
            <a:noFill/>
            <a:ln>
              <a:noFill/>
            </a:ln>
          </p:spPr>
          <p:txBody>
            <a:bodyPr spcFirstLastPara="1" wrap="square" lIns="76200" tIns="38100" rIns="76200" bIns="38100" anchor="ctr" anchorCtr="0">
              <a:noAutofit/>
            </a:bodyPr>
            <a:lstStyle/>
            <a:p>
              <a:pPr marL="228600" marR="0" lvl="1" indent="-228600" algn="l" rtl="0">
                <a:lnSpc>
                  <a:spcPct val="90000"/>
                </a:lnSpc>
                <a:spcBef>
                  <a:spcPts val="0"/>
                </a:spcBef>
                <a:spcAft>
                  <a:spcPts val="0"/>
                </a:spcAft>
                <a:buClr>
                  <a:schemeClr val="dk1"/>
                </a:buClr>
                <a:buSzPts val="2000"/>
                <a:buFont typeface="Times New Roman"/>
                <a:buChar char="•"/>
              </a:pPr>
              <a:r>
                <a:rPr lang="en-US" sz="2000" b="0" i="0" u="none" strike="noStrike" cap="none">
                  <a:solidFill>
                    <a:schemeClr val="dk1"/>
                  </a:solidFill>
                  <a:latin typeface="Times New Roman"/>
                  <a:ea typeface="Times New Roman"/>
                  <a:cs typeface="Times New Roman"/>
                  <a:sym typeface="Times New Roman"/>
                </a:rPr>
                <a:t>Records test cases, actual results, and any resolutions</a:t>
              </a:r>
              <a:endParaRPr/>
            </a:p>
          </p:txBody>
        </p:sp>
        <p:sp>
          <p:nvSpPr>
            <p:cNvPr id="158" name="Google Shape;158;p11"/>
            <p:cNvSpPr/>
            <p:nvPr/>
          </p:nvSpPr>
          <p:spPr>
            <a:xfrm>
              <a:off x="0" y="2136736"/>
              <a:ext cx="3785616" cy="677881"/>
            </a:xfrm>
            <a:prstGeom prst="roundRect">
              <a:avLst>
                <a:gd name="adj" fmla="val 16667"/>
              </a:avLst>
            </a:prstGeom>
            <a:gradFill>
              <a:gsLst>
                <a:gs pos="0">
                  <a:srgbClr val="2D5C97"/>
                </a:gs>
                <a:gs pos="80000">
                  <a:srgbClr val="3C7AC5"/>
                </a:gs>
                <a:gs pos="100000">
                  <a:srgbClr val="397BC9"/>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1"/>
            <p:cNvSpPr txBox="1"/>
            <p:nvPr/>
          </p:nvSpPr>
          <p:spPr>
            <a:xfrm>
              <a:off x="33091" y="2169827"/>
              <a:ext cx="3719434" cy="611699"/>
            </a:xfrm>
            <a:prstGeom prst="rect">
              <a:avLst/>
            </a:prstGeom>
            <a:noFill/>
            <a:ln>
              <a:noFill/>
            </a:ln>
          </p:spPr>
          <p:txBody>
            <a:bodyPr spcFirstLastPara="1" wrap="square" lIns="83800" tIns="41900" rIns="83800" bIns="41900" anchor="ctr" anchorCtr="0">
              <a:noAutofit/>
            </a:bodyPr>
            <a:lstStyle/>
            <a:p>
              <a:pPr marL="0" marR="0" lvl="0" indent="0" algn="ctr" rtl="0">
                <a:lnSpc>
                  <a:spcPct val="90000"/>
                </a:lnSpc>
                <a:spcBef>
                  <a:spcPts val="0"/>
                </a:spcBef>
                <a:spcAft>
                  <a:spcPts val="0"/>
                </a:spcAft>
                <a:buClr>
                  <a:schemeClr val="lt1"/>
                </a:buClr>
                <a:buSzPts val="2200"/>
                <a:buFont typeface="Times New Roman"/>
                <a:buNone/>
              </a:pPr>
              <a:r>
                <a:rPr lang="en-US" sz="2200">
                  <a:solidFill>
                    <a:schemeClr val="lt1"/>
                  </a:solidFill>
                  <a:latin typeface="Times New Roman"/>
                  <a:ea typeface="Times New Roman"/>
                  <a:cs typeface="Times New Roman"/>
                  <a:sym typeface="Times New Roman"/>
                </a:rPr>
                <a:t>Final Test Report</a:t>
              </a:r>
              <a:endParaRPr/>
            </a:p>
          </p:txBody>
        </p:sp>
      </p:grpSp>
      <p:sp>
        <p:nvSpPr>
          <p:cNvPr id="160" name="Google Shape;160;p11"/>
          <p:cNvSpPr txBox="1"/>
          <p:nvPr/>
        </p:nvSpPr>
        <p:spPr>
          <a:xfrm>
            <a:off x="822960" y="1209085"/>
            <a:ext cx="10515600" cy="123110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imes New Roman"/>
                <a:ea typeface="Times New Roman"/>
                <a:cs typeface="Times New Roman"/>
                <a:sym typeface="Times New Roman"/>
              </a:rPr>
              <a:t>Requires careful test planning, the definition of expected test results, and the recording of all test outputs</a:t>
            </a:r>
            <a:endParaRPr/>
          </a:p>
          <a:p>
            <a:pPr marL="0" marR="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
        <p:nvSpPr>
          <p:cNvPr id="161" name="Google Shape;161;p11"/>
          <p:cNvSpPr txBox="1"/>
          <p:nvPr/>
        </p:nvSpPr>
        <p:spPr>
          <a:xfrm>
            <a:off x="838200" y="5638800"/>
            <a:ext cx="10515600" cy="480131"/>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None/>
            </a:pPr>
            <a:r>
              <a:rPr lang="en-US" sz="1400">
                <a:solidFill>
                  <a:srgbClr val="000000"/>
                </a:solidFill>
                <a:latin typeface="Times New Roman"/>
                <a:ea typeface="Times New Roman"/>
                <a:cs typeface="Times New Roman"/>
                <a:sym typeface="Times New Roman"/>
              </a:rPr>
              <a:t>Adapted from: General Principles of Software Validation; Final Guidance for Industry and FDA Staff (FDA, Center for Devices and Radiological Health, Center for Biologics Evaluation and Research, 2002) §5.2.6</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2"/>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Test Case – Example 1</a:t>
            </a:r>
            <a:endParaRPr/>
          </a:p>
        </p:txBody>
      </p:sp>
      <p:sp>
        <p:nvSpPr>
          <p:cNvPr id="167" name="Google Shape;167;p12"/>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3260"/>
              </a:buClr>
              <a:buSzPts val="3000"/>
              <a:buFont typeface="Arial"/>
              <a:buNone/>
            </a:pPr>
            <a:r>
              <a:rPr lang="en-US" sz="3000"/>
              <a:t>After adding a new processing date/time in the Specimen Management module, go to the Reports module and run the Specimen Processing report. Use search criteria that will pull the specimen into the report (ie.  PID and Specimen Date or Received Date)</a:t>
            </a:r>
            <a:endParaRPr/>
          </a:p>
          <a:p>
            <a:pPr marL="0" lvl="0" indent="0" algn="l" rtl="0">
              <a:spcBef>
                <a:spcPts val="600"/>
              </a:spcBef>
              <a:spcAft>
                <a:spcPts val="0"/>
              </a:spcAft>
              <a:buClr>
                <a:srgbClr val="003260"/>
              </a:buClr>
              <a:buSzPts val="3000"/>
              <a:buFont typeface="Arial"/>
              <a:buNone/>
            </a:pPr>
            <a:endParaRPr sz="3000"/>
          </a:p>
          <a:p>
            <a:pPr marL="0" lvl="0" indent="0" algn="l" rtl="0">
              <a:spcBef>
                <a:spcPts val="600"/>
              </a:spcBef>
              <a:spcAft>
                <a:spcPts val="0"/>
              </a:spcAft>
              <a:buClr>
                <a:srgbClr val="003260"/>
              </a:buClr>
              <a:buSzPts val="3000"/>
              <a:buFont typeface="Arial"/>
              <a:buNone/>
            </a:pPr>
            <a:r>
              <a:rPr lang="en-US" sz="3000"/>
              <a:t>Expected Result:  The processing date and time will be present in the report and match the record in Specimen Management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3"/>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Test Case – Example 2</a:t>
            </a:r>
            <a:endParaRPr/>
          </a:p>
        </p:txBody>
      </p:sp>
      <p:sp>
        <p:nvSpPr>
          <p:cNvPr id="173" name="Google Shape;173;p13"/>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3260"/>
              </a:buClr>
              <a:buSzPts val="3200"/>
              <a:buFont typeface="Arial"/>
              <a:buNone/>
            </a:pPr>
            <a:r>
              <a:rPr lang="en-US"/>
              <a:t>After importing a LDMS shipping file, create a shipment manifest in the View Shipment tab.  Compare this document to the one provided by the sending lab.</a:t>
            </a:r>
            <a:endParaRPr/>
          </a:p>
          <a:p>
            <a:pPr marL="0" lvl="0" indent="0" algn="l" rtl="0">
              <a:spcBef>
                <a:spcPts val="640"/>
              </a:spcBef>
              <a:spcAft>
                <a:spcPts val="0"/>
              </a:spcAft>
              <a:buClr>
                <a:srgbClr val="003260"/>
              </a:buClr>
              <a:buSzPts val="3200"/>
              <a:buFont typeface="Arial"/>
              <a:buNone/>
            </a:pPr>
            <a:endParaRPr/>
          </a:p>
          <a:p>
            <a:pPr marL="0" lvl="0" indent="0" algn="l" rtl="0">
              <a:spcBef>
                <a:spcPts val="640"/>
              </a:spcBef>
              <a:spcAft>
                <a:spcPts val="0"/>
              </a:spcAft>
              <a:buClr>
                <a:srgbClr val="003260"/>
              </a:buClr>
              <a:buSzPts val="3200"/>
              <a:buFont typeface="Arial"/>
              <a:buNone/>
            </a:pPr>
            <a:r>
              <a:rPr lang="en-US"/>
              <a:t>Expected Result:  Contents of each document match</a:t>
            </a:r>
            <a:endParaRPr/>
          </a:p>
          <a:p>
            <a:pPr marL="0" lvl="0" indent="0" algn="l" rtl="0">
              <a:spcBef>
                <a:spcPts val="640"/>
              </a:spcBef>
              <a:spcAft>
                <a:spcPts val="0"/>
              </a:spcAft>
              <a:buClr>
                <a:srgbClr val="003260"/>
              </a:buClr>
              <a:buSzPts val="3200"/>
              <a:buFont typeface="Arial"/>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4"/>
          <p:cNvSpPr txBox="1">
            <a:spLocks noGrp="1"/>
          </p:cNvSpPr>
          <p:nvPr>
            <p:ph type="title"/>
          </p:nvPr>
        </p:nvSpPr>
        <p:spPr>
          <a:xfrm>
            <a:off x="838200" y="2766219"/>
            <a:ext cx="10515600" cy="1325563"/>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Reports for Audits available in the LDMS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5"/>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Reports</a:t>
            </a:r>
            <a:endParaRPr/>
          </a:p>
        </p:txBody>
      </p:sp>
      <p:sp>
        <p:nvSpPr>
          <p:cNvPr id="184" name="Google Shape;184;p15"/>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rgbClr val="003260"/>
              </a:buClr>
              <a:buSzPct val="100000"/>
              <a:buFont typeface="Arial"/>
              <a:buChar char="•"/>
            </a:pPr>
            <a:r>
              <a:rPr lang="en-US"/>
              <a:t>Specimen Log Report</a:t>
            </a:r>
            <a:endParaRPr/>
          </a:p>
          <a:p>
            <a:pPr marL="742950" lvl="1" indent="-285750" algn="l" rtl="0">
              <a:spcBef>
                <a:spcPts val="518"/>
              </a:spcBef>
              <a:spcAft>
                <a:spcPts val="0"/>
              </a:spcAft>
              <a:buClr>
                <a:srgbClr val="003260"/>
              </a:buClr>
              <a:buSzPct val="100000"/>
              <a:buFont typeface="Arial"/>
              <a:buChar char="–"/>
            </a:pPr>
            <a:r>
              <a:rPr lang="en-US"/>
              <a:t>This report provides the user with a list of all of the specimens that the Lab has logged into their LDMS. The report also provides the primary and associated aliquot information for a given specimen.</a:t>
            </a:r>
            <a:endParaRPr/>
          </a:p>
          <a:p>
            <a:pPr marL="342900" lvl="0" indent="-342900" algn="l" rtl="0">
              <a:spcBef>
                <a:spcPts val="592"/>
              </a:spcBef>
              <a:spcAft>
                <a:spcPts val="0"/>
              </a:spcAft>
              <a:buClr>
                <a:srgbClr val="003260"/>
              </a:buClr>
              <a:buSzPct val="100000"/>
              <a:buFont typeface="Arial"/>
              <a:buChar char="•"/>
            </a:pPr>
            <a:r>
              <a:rPr lang="en-US"/>
              <a:t>Storage Detail Report </a:t>
            </a:r>
            <a:endParaRPr/>
          </a:p>
          <a:p>
            <a:pPr marL="742950" lvl="1" indent="-285750" algn="l" rtl="0">
              <a:spcBef>
                <a:spcPts val="518"/>
              </a:spcBef>
              <a:spcAft>
                <a:spcPts val="0"/>
              </a:spcAft>
              <a:buClr>
                <a:srgbClr val="003260"/>
              </a:buClr>
              <a:buSzPct val="100000"/>
              <a:buFont typeface="Arial"/>
              <a:buChar char="–"/>
            </a:pPr>
            <a:r>
              <a:rPr lang="en-US"/>
              <a:t>This report provides a detailed summary of the exact specimens and location of all the aliquots that are stored in a container held within a lab’s storage structure hierarchy.</a:t>
            </a:r>
            <a:endParaRPr/>
          </a:p>
          <a:p>
            <a:pPr marL="342900" lvl="0" indent="-342900" algn="l" rtl="0">
              <a:spcBef>
                <a:spcPts val="592"/>
              </a:spcBef>
              <a:spcAft>
                <a:spcPts val="0"/>
              </a:spcAft>
              <a:buClr>
                <a:srgbClr val="003260"/>
              </a:buClr>
              <a:buSzPct val="100000"/>
              <a:buFont typeface="Arial"/>
              <a:buChar char="•"/>
            </a:pPr>
            <a:r>
              <a:rPr lang="en-US"/>
              <a:t>User Permissions </a:t>
            </a:r>
            <a:endParaRPr/>
          </a:p>
          <a:p>
            <a:pPr marL="742950" lvl="1" indent="-285750" algn="l" rtl="0">
              <a:spcBef>
                <a:spcPts val="518"/>
              </a:spcBef>
              <a:spcAft>
                <a:spcPts val="0"/>
              </a:spcAft>
              <a:buClr>
                <a:srgbClr val="003260"/>
              </a:buClr>
              <a:buSzPct val="100000"/>
              <a:buFont typeface="Arial"/>
              <a:buChar char="–"/>
            </a:pPr>
            <a:r>
              <a:rPr lang="en-US"/>
              <a:t>This report provides the user with a summary of all the users in the LDMS and lists their current permissions within the LDMS.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6"/>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Transaction Log</a:t>
            </a:r>
            <a:endParaRPr/>
          </a:p>
        </p:txBody>
      </p:sp>
      <p:sp>
        <p:nvSpPr>
          <p:cNvPr id="190" name="Google Shape;190;p16"/>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ctr" anchorCtr="0">
            <a:normAutofit fontScale="92500" lnSpcReduction="20000"/>
          </a:bodyPr>
          <a:lstStyle/>
          <a:p>
            <a:pPr marL="0" lvl="0" indent="0" algn="l" rtl="0">
              <a:spcBef>
                <a:spcPts val="0"/>
              </a:spcBef>
              <a:spcAft>
                <a:spcPts val="0"/>
              </a:spcAft>
              <a:buClr>
                <a:srgbClr val="003260"/>
              </a:buClr>
              <a:buSzPct val="100000"/>
              <a:buFont typeface="Arial"/>
              <a:buNone/>
            </a:pPr>
            <a:r>
              <a:rPr lang="en-US" dirty="0"/>
              <a:t>21 CFR §11.10e - Use of secure, computer-generated, time-stamped audit trails to independently record the date and time of operator entries</a:t>
            </a:r>
            <a:endParaRPr dirty="0"/>
          </a:p>
          <a:p>
            <a:pPr marL="0" lvl="0" indent="0" algn="l" rtl="0">
              <a:spcBef>
                <a:spcPts val="544"/>
              </a:spcBef>
              <a:spcAft>
                <a:spcPts val="0"/>
              </a:spcAft>
              <a:buClr>
                <a:srgbClr val="003260"/>
              </a:buClr>
              <a:buSzPct val="100000"/>
              <a:buFont typeface="Arial"/>
              <a:buNone/>
            </a:pPr>
            <a:endParaRPr dirty="0"/>
          </a:p>
          <a:p>
            <a:pPr marL="342900" lvl="0" indent="-342900" algn="l" rtl="0">
              <a:spcBef>
                <a:spcPts val="544"/>
              </a:spcBef>
              <a:spcAft>
                <a:spcPts val="0"/>
              </a:spcAft>
              <a:buClr>
                <a:srgbClr val="003260"/>
              </a:buClr>
              <a:buSzPct val="100000"/>
              <a:buFont typeface="Arial"/>
              <a:buChar char="•"/>
            </a:pPr>
            <a:r>
              <a:rPr lang="en-US" dirty="0"/>
              <a:t>This log is a historical record of all transactions performed by users in your LDMS database</a:t>
            </a:r>
            <a:endParaRPr dirty="0"/>
          </a:p>
          <a:p>
            <a:pPr marL="342900" lvl="0" indent="-342900" algn="l" rtl="0">
              <a:spcBef>
                <a:spcPts val="544"/>
              </a:spcBef>
              <a:spcAft>
                <a:spcPts val="0"/>
              </a:spcAft>
              <a:buClr>
                <a:srgbClr val="003260"/>
              </a:buClr>
              <a:buSzPct val="100000"/>
              <a:buFont typeface="Arial"/>
              <a:buChar char="•"/>
            </a:pPr>
            <a:r>
              <a:rPr lang="en-US" dirty="0"/>
              <a:t>The log is located in the Reports module: </a:t>
            </a:r>
            <a:r>
              <a:rPr lang="en-US" b="1" dirty="0"/>
              <a:t>Admin category</a:t>
            </a:r>
            <a:endParaRPr b="1" dirty="0"/>
          </a:p>
          <a:p>
            <a:pPr marL="342900" lvl="0" indent="-342900" algn="l" rtl="0">
              <a:spcBef>
                <a:spcPts val="544"/>
              </a:spcBef>
              <a:spcAft>
                <a:spcPts val="0"/>
              </a:spcAft>
              <a:buClr>
                <a:srgbClr val="003260"/>
              </a:buClr>
              <a:buSzPct val="100000"/>
              <a:buFont typeface="Arial"/>
              <a:buChar char="•"/>
            </a:pPr>
            <a:r>
              <a:rPr lang="en-US" dirty="0"/>
              <a:t>Search criteria can be used to limit the report by date range and/or user</a:t>
            </a:r>
            <a:endParaRPr dirty="0"/>
          </a:p>
          <a:p>
            <a:pPr marL="342900" lvl="0" indent="-342900" algn="l" rtl="0">
              <a:spcBef>
                <a:spcPts val="544"/>
              </a:spcBef>
              <a:spcAft>
                <a:spcPts val="0"/>
              </a:spcAft>
              <a:buClr>
                <a:srgbClr val="003260"/>
              </a:buClr>
              <a:buSzPct val="100000"/>
              <a:buFont typeface="Arial"/>
              <a:buChar char="•"/>
            </a:pPr>
            <a:r>
              <a:rPr lang="en-US" dirty="0"/>
              <a:t>Generate as a CSV file in order to search the contents in Excel</a:t>
            </a:r>
            <a:endParaRPr dirty="0"/>
          </a:p>
          <a:p>
            <a:pPr marL="342900" lvl="0" indent="-170180" algn="l" rtl="0">
              <a:spcBef>
                <a:spcPts val="544"/>
              </a:spcBef>
              <a:spcAft>
                <a:spcPts val="0"/>
              </a:spcAft>
              <a:buClr>
                <a:srgbClr val="003260"/>
              </a:buClr>
              <a:buSzPct val="100000"/>
              <a:buFont typeface="Arial"/>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7"/>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Transaction Log, cont.</a:t>
            </a:r>
            <a:endParaRPr/>
          </a:p>
        </p:txBody>
      </p:sp>
      <p:pic>
        <p:nvPicPr>
          <p:cNvPr id="196" name="Google Shape;196;p17"/>
          <p:cNvPicPr preferRelativeResize="0">
            <a:picLocks noGrp="1"/>
          </p:cNvPicPr>
          <p:nvPr>
            <p:ph type="body" idx="1"/>
          </p:nvPr>
        </p:nvPicPr>
        <p:blipFill rotWithShape="1">
          <a:blip r:embed="rId3">
            <a:alphaModFix/>
          </a:blip>
          <a:srcRect/>
          <a:stretch/>
        </p:blipFill>
        <p:spPr>
          <a:xfrm>
            <a:off x="209212" y="1641574"/>
            <a:ext cx="11830388" cy="2703474"/>
          </a:xfrm>
          <a:prstGeom prst="rect">
            <a:avLst/>
          </a:prstGeom>
          <a:noFill/>
          <a:ln>
            <a:noFill/>
          </a:ln>
        </p:spPr>
      </p:pic>
      <p:sp>
        <p:nvSpPr>
          <p:cNvPr id="197" name="Google Shape;197;p17"/>
          <p:cNvSpPr txBox="1"/>
          <p:nvPr/>
        </p:nvSpPr>
        <p:spPr>
          <a:xfrm>
            <a:off x="838200" y="4345047"/>
            <a:ext cx="10515600" cy="1831915"/>
          </a:xfrm>
          <a:prstGeom prst="rect">
            <a:avLst/>
          </a:prstGeom>
          <a:noFill/>
          <a:ln>
            <a:noFill/>
          </a:ln>
        </p:spPr>
        <p:txBody>
          <a:bodyPr spcFirstLastPara="1" wrap="square" lIns="91425" tIns="45700" rIns="91425" bIns="45700" anchor="ctr" anchorCtr="0">
            <a:normAutofit/>
          </a:bodyPr>
          <a:lstStyle/>
          <a:p>
            <a:pPr marL="228600" marR="0" lvl="0" indent="-50800" algn="l" rtl="0">
              <a:lnSpc>
                <a:spcPct val="90000"/>
              </a:lnSpc>
              <a:spcBef>
                <a:spcPts val="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198" name="Google Shape;198;p17"/>
          <p:cNvSpPr txBox="1"/>
          <p:nvPr/>
        </p:nvSpPr>
        <p:spPr>
          <a:xfrm>
            <a:off x="838200" y="4490704"/>
            <a:ext cx="10515600" cy="1831916"/>
          </a:xfrm>
          <a:prstGeom prst="rect">
            <a:avLst/>
          </a:prstGeom>
          <a:noFill/>
          <a:ln>
            <a:noFill/>
          </a:ln>
        </p:spPr>
        <p:txBody>
          <a:bodyPr spcFirstLastPara="1" wrap="square" lIns="91425" tIns="45700" rIns="91425" bIns="45700" anchor="ctr" anchorCtr="0">
            <a:normAutofit fontScale="92500" lnSpcReduction="10000"/>
          </a:bodyPr>
          <a:lstStyle/>
          <a:p>
            <a:pPr marL="228600" marR="0" lvl="0" indent="-228600" algn="l" rtl="0">
              <a:lnSpc>
                <a:spcPct val="90000"/>
              </a:lnSpc>
              <a:spcBef>
                <a:spcPts val="0"/>
              </a:spcBef>
              <a:spcAft>
                <a:spcPts val="0"/>
              </a:spcAft>
              <a:buClr>
                <a:schemeClr val="dk1"/>
              </a:buClr>
              <a:buSzPct val="100000"/>
              <a:buFont typeface="Arial"/>
              <a:buChar char="•"/>
            </a:pPr>
            <a:r>
              <a:rPr lang="en-US" sz="2400">
                <a:solidFill>
                  <a:schemeClr val="dk1"/>
                </a:solidFill>
                <a:latin typeface="Arial"/>
                <a:ea typeface="Arial"/>
                <a:cs typeface="Arial"/>
                <a:sym typeface="Arial"/>
              </a:rPr>
              <a:t>In the example above, we see the user name, transaction type, and affected data</a:t>
            </a:r>
            <a:endParaRPr/>
          </a:p>
          <a:p>
            <a:pPr marL="228600" marR="0" lvl="0" indent="-228600" algn="l" rtl="0">
              <a:lnSpc>
                <a:spcPct val="90000"/>
              </a:lnSpc>
              <a:spcBef>
                <a:spcPts val="1000"/>
              </a:spcBef>
              <a:spcAft>
                <a:spcPts val="0"/>
              </a:spcAft>
              <a:buClr>
                <a:schemeClr val="dk1"/>
              </a:buClr>
              <a:buSzPct val="100000"/>
              <a:buFont typeface="Arial"/>
              <a:buChar char="•"/>
            </a:pPr>
            <a:r>
              <a:rPr lang="en-US" sz="2400">
                <a:solidFill>
                  <a:schemeClr val="dk1"/>
                </a:solidFill>
                <a:latin typeface="Arial"/>
                <a:ea typeface="Arial"/>
                <a:cs typeface="Arial"/>
                <a:sym typeface="Arial"/>
              </a:rPr>
              <a:t>In the first line, the report records that the Processing Tech initials were updated to “AL” for 9005-00023A00-001 </a:t>
            </a:r>
            <a:endParaRPr/>
          </a:p>
          <a:p>
            <a:pPr marL="228600" marR="0" lvl="0" indent="-228600" algn="l" rtl="0">
              <a:lnSpc>
                <a:spcPct val="90000"/>
              </a:lnSpc>
              <a:spcBef>
                <a:spcPts val="1000"/>
              </a:spcBef>
              <a:spcAft>
                <a:spcPts val="0"/>
              </a:spcAft>
              <a:buClr>
                <a:schemeClr val="dk1"/>
              </a:buClr>
              <a:buSzPct val="100000"/>
              <a:buFont typeface="Arial"/>
              <a:buChar char="•"/>
            </a:pPr>
            <a:r>
              <a:rPr lang="en-US" sz="2400">
                <a:solidFill>
                  <a:schemeClr val="dk1"/>
                </a:solidFill>
                <a:latin typeface="Arial"/>
                <a:ea typeface="Arial"/>
                <a:cs typeface="Arial"/>
                <a:sym typeface="Arial"/>
              </a:rPr>
              <a:t>The LDMS Transaction ID is a unique serial number for each transaction in the database</a:t>
            </a:r>
            <a:endParaRPr sz="2800">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8"/>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User Event Report</a:t>
            </a:r>
            <a:endParaRPr/>
          </a:p>
        </p:txBody>
      </p:sp>
      <p:sp>
        <p:nvSpPr>
          <p:cNvPr id="204" name="Google Shape;204;p18"/>
          <p:cNvSpPr txBox="1">
            <a:spLocks noGrp="1"/>
          </p:cNvSpPr>
          <p:nvPr>
            <p:ph type="body" idx="1"/>
          </p:nvPr>
        </p:nvSpPr>
        <p:spPr>
          <a:xfrm>
            <a:off x="567775" y="1588025"/>
            <a:ext cx="10972800" cy="4538100"/>
          </a:xfrm>
          <a:prstGeom prst="rect">
            <a:avLst/>
          </a:prstGeom>
          <a:noFill/>
          <a:ln>
            <a:noFill/>
          </a:ln>
        </p:spPr>
        <p:txBody>
          <a:bodyPr spcFirstLastPara="1" wrap="square" lIns="91425" tIns="45700" rIns="91425" bIns="45700" anchor="t" anchorCtr="0">
            <a:noAutofit/>
          </a:bodyPr>
          <a:lstStyle/>
          <a:p>
            <a:pPr marL="457200" lvl="0" indent="-431800" algn="l" rtl="0">
              <a:spcBef>
                <a:spcPts val="544"/>
              </a:spcBef>
              <a:spcAft>
                <a:spcPts val="0"/>
              </a:spcAft>
              <a:buSzPts val="3200"/>
              <a:buChar char="•"/>
            </a:pPr>
            <a:r>
              <a:rPr lang="en-US" dirty="0"/>
              <a:t>The report is located in the Reports module: </a:t>
            </a:r>
            <a:r>
              <a:rPr lang="en-US" b="1" dirty="0"/>
              <a:t>Admin category</a:t>
            </a:r>
            <a:endParaRPr b="1" dirty="0"/>
          </a:p>
          <a:p>
            <a:pPr marL="457200" lvl="0" indent="-431800" algn="l" rtl="0">
              <a:spcBef>
                <a:spcPts val="544"/>
              </a:spcBef>
              <a:spcAft>
                <a:spcPts val="0"/>
              </a:spcAft>
              <a:buSzPts val="3200"/>
              <a:buChar char="•"/>
            </a:pPr>
            <a:r>
              <a:rPr lang="en-US" dirty="0"/>
              <a:t>Shares all events that occurred during the specified filter criteria</a:t>
            </a:r>
            <a:endParaRPr dirty="0"/>
          </a:p>
          <a:p>
            <a:pPr marL="1371600" lvl="2" indent="-412750" algn="l" rtl="0">
              <a:spcBef>
                <a:spcPts val="544"/>
              </a:spcBef>
              <a:spcAft>
                <a:spcPts val="0"/>
              </a:spcAft>
              <a:buSzPts val="2900"/>
              <a:buChar char="•"/>
            </a:pPr>
            <a:r>
              <a:rPr lang="en-US" sz="2900" dirty="0"/>
              <a:t>Filter criteria can be used to limit the report by event date, event type, login ID, module, or transaction ID</a:t>
            </a:r>
            <a:endParaRPr sz="2100" dirty="0"/>
          </a:p>
          <a:p>
            <a:pPr marL="342900" lvl="0" indent="-342900" algn="l" rtl="0">
              <a:spcBef>
                <a:spcPts val="544"/>
              </a:spcBef>
              <a:spcAft>
                <a:spcPts val="0"/>
              </a:spcAft>
              <a:buClr>
                <a:srgbClr val="003260"/>
              </a:buClr>
              <a:buSzPct val="100000"/>
              <a:buFont typeface="Arial"/>
              <a:buChar char="•"/>
            </a:pPr>
            <a:r>
              <a:rPr lang="en-US" dirty="0"/>
              <a:t>Generate as a CSV file in order to search the contents in Excel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2d8f5bd6b62_0_3"/>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User Event Report, cont.</a:t>
            </a:r>
            <a:endParaRPr/>
          </a:p>
        </p:txBody>
      </p:sp>
      <p:pic>
        <p:nvPicPr>
          <p:cNvPr id="210" name="Google Shape;210;g2d8f5bd6b62_0_3"/>
          <p:cNvPicPr preferRelativeResize="0"/>
          <p:nvPr/>
        </p:nvPicPr>
        <p:blipFill rotWithShape="1">
          <a:blip r:embed="rId3">
            <a:alphaModFix/>
          </a:blip>
          <a:srcRect b="7740"/>
          <a:stretch/>
        </p:blipFill>
        <p:spPr>
          <a:xfrm>
            <a:off x="111513" y="1341925"/>
            <a:ext cx="9713974" cy="4490175"/>
          </a:xfrm>
          <a:prstGeom prst="rect">
            <a:avLst/>
          </a:prstGeom>
          <a:noFill/>
          <a:ln>
            <a:noFill/>
          </a:ln>
          <a:effectLst>
            <a:outerShdw blurRad="57150" dist="85725" dir="2880000" algn="bl" rotWithShape="0">
              <a:srgbClr val="000000">
                <a:alpha val="23000"/>
              </a:srgbClr>
            </a:outerShdw>
          </a:effectLst>
        </p:spPr>
      </p:pic>
      <p:sp>
        <p:nvSpPr>
          <p:cNvPr id="211" name="Google Shape;211;g2d8f5bd6b62_0_3"/>
          <p:cNvSpPr txBox="1"/>
          <p:nvPr/>
        </p:nvSpPr>
        <p:spPr>
          <a:xfrm>
            <a:off x="9825475" y="1784200"/>
            <a:ext cx="2366400" cy="3786600"/>
          </a:xfrm>
          <a:prstGeom prst="rect">
            <a:avLst/>
          </a:prstGeom>
          <a:noFill/>
          <a:ln>
            <a:noFill/>
          </a:ln>
        </p:spPr>
        <p:txBody>
          <a:bodyPr spcFirstLastPara="1" wrap="square" lIns="91425" tIns="91425" rIns="91425" bIns="91425" anchor="t" anchorCtr="0">
            <a:spAutoFit/>
          </a:bodyPr>
          <a:lstStyle/>
          <a:p>
            <a:pPr marL="228600" lvl="0" indent="-214630" algn="l" rtl="0">
              <a:lnSpc>
                <a:spcPct val="90000"/>
              </a:lnSpc>
              <a:spcBef>
                <a:spcPts val="1000"/>
              </a:spcBef>
              <a:spcAft>
                <a:spcPts val="0"/>
              </a:spcAft>
              <a:buClr>
                <a:schemeClr val="dk1"/>
              </a:buClr>
              <a:buSzPts val="2000"/>
              <a:buChar char="•"/>
            </a:pPr>
            <a:r>
              <a:rPr lang="en-US" sz="2000">
                <a:solidFill>
                  <a:schemeClr val="dk1"/>
                </a:solidFill>
              </a:rPr>
              <a:t>On the report we can see event type listed, along with all details related to the event such as who was logged in, when it occurred, a description of the event, and a reason for the event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2"/>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Software Validation</a:t>
            </a:r>
            <a:endParaRPr/>
          </a:p>
        </p:txBody>
      </p:sp>
      <p:sp>
        <p:nvSpPr>
          <p:cNvPr id="62" name="Google Shape;62;p2"/>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3260"/>
              </a:buClr>
              <a:buSzPts val="3200"/>
              <a:buFont typeface="Arial"/>
              <a:buChar char="•"/>
            </a:pPr>
            <a:r>
              <a:rPr lang="en-US"/>
              <a:t>Software validation checks that the software product satisfies or fits it’s intended use</a:t>
            </a:r>
            <a:endParaRPr/>
          </a:p>
          <a:p>
            <a:pPr marL="342900" lvl="0" indent="-342900" algn="l" rtl="0">
              <a:spcBef>
                <a:spcPts val="640"/>
              </a:spcBef>
              <a:spcAft>
                <a:spcPts val="0"/>
              </a:spcAft>
              <a:buClr>
                <a:srgbClr val="003260"/>
              </a:buClr>
              <a:buSzPts val="3200"/>
              <a:buFont typeface="Arial"/>
              <a:buChar char="•"/>
            </a:pPr>
            <a:r>
              <a:rPr lang="en-US"/>
              <a:t>The </a:t>
            </a:r>
            <a:r>
              <a:rPr lang="en-US" u="sng"/>
              <a:t>Vendor</a:t>
            </a:r>
            <a:r>
              <a:rPr lang="en-US"/>
              <a:t> performs validation as part of the software development  life cycle</a:t>
            </a:r>
            <a:endParaRPr/>
          </a:p>
          <a:p>
            <a:pPr marL="342900" lvl="0" indent="-342900" algn="l" rtl="0">
              <a:spcBef>
                <a:spcPts val="640"/>
              </a:spcBef>
              <a:spcAft>
                <a:spcPts val="0"/>
              </a:spcAft>
              <a:buClr>
                <a:srgbClr val="003260"/>
              </a:buClr>
              <a:buSzPts val="3200"/>
              <a:buFont typeface="Arial"/>
              <a:buChar char="•"/>
            </a:pPr>
            <a:r>
              <a:rPr lang="en-US"/>
              <a:t>The </a:t>
            </a:r>
            <a:r>
              <a:rPr lang="en-US" u="sng"/>
              <a:t>End-User</a:t>
            </a:r>
            <a:r>
              <a:rPr lang="en-US"/>
              <a:t> performs validation to confirm the software functions as intended within the end user's environment</a:t>
            </a:r>
            <a:endParaRPr/>
          </a:p>
          <a:p>
            <a:pPr marL="342900" lvl="0" indent="-342900" algn="l" rtl="0">
              <a:spcBef>
                <a:spcPts val="640"/>
              </a:spcBef>
              <a:spcAft>
                <a:spcPts val="0"/>
              </a:spcAft>
              <a:buClr>
                <a:srgbClr val="003260"/>
              </a:buClr>
              <a:buSzPts val="3200"/>
              <a:buFont typeface="Arial"/>
              <a:buChar char="•"/>
            </a:pPr>
            <a:r>
              <a:rPr lang="en-US"/>
              <a:t>Each requires significant documentation, recording the process, results, and evaluation of the software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9"/>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Custom Report Builder</a:t>
            </a:r>
            <a:endParaRPr dirty="0"/>
          </a:p>
        </p:txBody>
      </p:sp>
      <p:sp>
        <p:nvSpPr>
          <p:cNvPr id="217" name="Google Shape;217;p19"/>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ctr" anchorCtr="0">
            <a:normAutofit/>
          </a:bodyPr>
          <a:lstStyle/>
          <a:p>
            <a:pPr marL="342900" lvl="0" indent="-342900" algn="l" rtl="0">
              <a:spcBef>
                <a:spcPts val="0"/>
              </a:spcBef>
              <a:spcAft>
                <a:spcPts val="0"/>
              </a:spcAft>
              <a:buClr>
                <a:srgbClr val="003260"/>
              </a:buClr>
              <a:buSzPts val="3200"/>
              <a:buFont typeface="Arial"/>
              <a:buChar char="•"/>
            </a:pPr>
            <a:r>
              <a:rPr lang="en-US" sz="3200" dirty="0"/>
              <a:t>The Custom Report Builder module allow users to export data from their LDMS by creating custom data reports</a:t>
            </a:r>
            <a:endParaRPr dirty="0"/>
          </a:p>
          <a:p>
            <a:pPr marL="342900" lvl="0" indent="-342900" algn="l" rtl="0">
              <a:spcBef>
                <a:spcPts val="640"/>
              </a:spcBef>
              <a:spcAft>
                <a:spcPts val="0"/>
              </a:spcAft>
              <a:buClr>
                <a:srgbClr val="003260"/>
              </a:buClr>
              <a:buSzPts val="3200"/>
              <a:buFont typeface="Arial"/>
              <a:buChar char="•"/>
            </a:pPr>
            <a:r>
              <a:rPr lang="en-US" dirty="0"/>
              <a:t>U</a:t>
            </a:r>
            <a:r>
              <a:rPr lang="en-US" sz="3200" dirty="0"/>
              <a:t>sers can construct reports from a large variety of data fields in Specimen, Storage, and Shipping categories</a:t>
            </a:r>
            <a:endParaRPr dirty="0"/>
          </a:p>
          <a:p>
            <a:pPr marL="342900" lvl="0" indent="-342900" algn="l" rtl="0">
              <a:spcBef>
                <a:spcPts val="640"/>
              </a:spcBef>
              <a:spcAft>
                <a:spcPts val="0"/>
              </a:spcAft>
              <a:buClr>
                <a:srgbClr val="003260"/>
              </a:buClr>
              <a:buSzPts val="3200"/>
              <a:buFont typeface="Arial"/>
              <a:buChar char="•"/>
            </a:pPr>
            <a:r>
              <a:rPr lang="en-US" sz="3200" dirty="0"/>
              <a:t>Searches are used to refine the information included in the report</a:t>
            </a:r>
            <a:endParaRPr dirty="0"/>
          </a:p>
          <a:p>
            <a:pPr marL="342900" lvl="0" indent="-342900" algn="l" rtl="0">
              <a:spcBef>
                <a:spcPts val="640"/>
              </a:spcBef>
              <a:spcAft>
                <a:spcPts val="0"/>
              </a:spcAft>
              <a:buClr>
                <a:srgbClr val="003260"/>
              </a:buClr>
              <a:buSzPts val="3200"/>
              <a:buFont typeface="Arial"/>
              <a:buChar char="•"/>
            </a:pPr>
            <a:r>
              <a:rPr lang="en-US" sz="3200" dirty="0"/>
              <a:t>Reports can be generated as a CSV, tab-delimited, or XML file</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0"/>
          <p:cNvSpPr txBox="1">
            <a:spLocks noGrp="1"/>
          </p:cNvSpPr>
          <p:nvPr>
            <p:ph type="title"/>
          </p:nvPr>
        </p:nvSpPr>
        <p:spPr>
          <a:xfrm>
            <a:off x="838200" y="2766219"/>
            <a:ext cx="10515600" cy="1325563"/>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Information for Audits on LDMS website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1"/>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Requesting documents for validation</a:t>
            </a:r>
            <a:endParaRPr/>
          </a:p>
        </p:txBody>
      </p:sp>
      <p:sp>
        <p:nvSpPr>
          <p:cNvPr id="229" name="Google Shape;229;p21"/>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3260"/>
              </a:buClr>
              <a:buSzPts val="2600"/>
              <a:buFont typeface="Arial"/>
              <a:buChar char="•"/>
            </a:pPr>
            <a:r>
              <a:rPr lang="en-US" sz="2600" dirty="0"/>
              <a:t>On the LDMS website, select:</a:t>
            </a:r>
            <a:r>
              <a:rPr lang="en-US" dirty="0"/>
              <a:t> </a:t>
            </a:r>
            <a:r>
              <a:rPr lang="en-US" sz="2600" dirty="0"/>
              <a:t>Resources &gt; Validation</a:t>
            </a:r>
            <a:endParaRPr dirty="0"/>
          </a:p>
          <a:p>
            <a:pPr marL="342900" lvl="0" indent="-342900" algn="l" rtl="0">
              <a:spcBef>
                <a:spcPts val="520"/>
              </a:spcBef>
              <a:spcAft>
                <a:spcPts val="0"/>
              </a:spcAft>
              <a:buClr>
                <a:srgbClr val="003260"/>
              </a:buClr>
              <a:buSzPts val="2600"/>
              <a:buFont typeface="Arial"/>
              <a:buChar char="•"/>
            </a:pPr>
            <a:r>
              <a:rPr lang="en-US" sz="2600" dirty="0"/>
              <a:t>Complete the form and submit </a:t>
            </a:r>
            <a:endParaRPr dirty="0"/>
          </a:p>
          <a:p>
            <a:pPr marL="342900" lvl="0" indent="-342900" algn="l" rtl="0">
              <a:spcBef>
                <a:spcPts val="520"/>
              </a:spcBef>
              <a:spcAft>
                <a:spcPts val="0"/>
              </a:spcAft>
              <a:buClr>
                <a:srgbClr val="003260"/>
              </a:buClr>
              <a:buSzPts val="2600"/>
              <a:buFont typeface="Arial"/>
              <a:buChar char="•"/>
            </a:pPr>
            <a:r>
              <a:rPr lang="en-US" sz="2600" dirty="0"/>
              <a:t>Frontier Science will follow up with an access code to download your documentation packet</a:t>
            </a:r>
            <a:endParaRPr sz="2600" dirty="0"/>
          </a:p>
          <a:p>
            <a:pPr marL="342900" lvl="0" indent="-342900" algn="l" rtl="0">
              <a:spcBef>
                <a:spcPts val="520"/>
              </a:spcBef>
              <a:spcAft>
                <a:spcPts val="0"/>
              </a:spcAft>
              <a:buClr>
                <a:srgbClr val="003260"/>
              </a:buClr>
              <a:buSzPts val="2600"/>
              <a:buFont typeface="Arial"/>
              <a:buChar char="•"/>
            </a:pPr>
            <a:r>
              <a:rPr lang="en-US" sz="2600" dirty="0"/>
              <a:t>Frontier’s software development and developer testing validation documentation is readily available for each current version of LDMS</a:t>
            </a:r>
            <a:endParaRPr dirty="0"/>
          </a:p>
          <a:p>
            <a:pPr marL="342900" lvl="0" indent="-342900" algn="l" rtl="0">
              <a:spcBef>
                <a:spcPts val="520"/>
              </a:spcBef>
              <a:spcAft>
                <a:spcPts val="0"/>
              </a:spcAft>
              <a:buClr>
                <a:srgbClr val="003260"/>
              </a:buClr>
              <a:buSzPts val="2600"/>
              <a:buFont typeface="Arial"/>
              <a:buChar char="•"/>
            </a:pPr>
            <a:r>
              <a:rPr lang="en-US" sz="2600" dirty="0"/>
              <a:t>The end-user documents provided are for guidance purposes only, completed documents must be in place well in advance of an audit</a:t>
            </a: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7C776-20F4-49F8-9DCE-54B25997B7D1}"/>
              </a:ext>
            </a:extLst>
          </p:cNvPr>
          <p:cNvSpPr>
            <a:spLocks noGrp="1"/>
          </p:cNvSpPr>
          <p:nvPr>
            <p:ph type="title"/>
          </p:nvPr>
        </p:nvSpPr>
        <p:spPr/>
        <p:txBody>
          <a:bodyPr/>
          <a:lstStyle/>
          <a:p>
            <a:r>
              <a:rPr lang="en-US" dirty="0"/>
              <a:t>Resources and Documentation</a:t>
            </a:r>
          </a:p>
        </p:txBody>
      </p:sp>
      <p:sp>
        <p:nvSpPr>
          <p:cNvPr id="3" name="Text Placeholder 2">
            <a:extLst>
              <a:ext uri="{FF2B5EF4-FFF2-40B4-BE49-F238E27FC236}">
                <a16:creationId xmlns:a16="http://schemas.microsoft.com/office/drawing/2014/main" id="{6448DC81-FF7D-4589-9D5F-631E5112E0A7}"/>
              </a:ext>
            </a:extLst>
          </p:cNvPr>
          <p:cNvSpPr>
            <a:spLocks noGrp="1"/>
          </p:cNvSpPr>
          <p:nvPr>
            <p:ph type="body" idx="1"/>
          </p:nvPr>
        </p:nvSpPr>
        <p:spPr/>
        <p:txBody>
          <a:bodyPr/>
          <a:lstStyle/>
          <a:p>
            <a:r>
              <a:rPr lang="en-US" dirty="0"/>
              <a:t>There are numerous resources and documents available on the LDMS website that could be useful when preparing for an audit.  </a:t>
            </a:r>
          </a:p>
          <a:p>
            <a:pPr lvl="1"/>
            <a:r>
              <a:rPr lang="en-US" dirty="0"/>
              <a:t>User Manual</a:t>
            </a:r>
          </a:p>
          <a:p>
            <a:pPr lvl="1"/>
            <a:r>
              <a:rPr lang="en-US" dirty="0"/>
              <a:t>Inspection Readiness &amp; Generating Reports document</a:t>
            </a:r>
          </a:p>
          <a:p>
            <a:pPr lvl="1"/>
            <a:r>
              <a:rPr lang="en-US" dirty="0"/>
              <a:t>LDMS Validation and Audit Readiness Slides</a:t>
            </a:r>
          </a:p>
        </p:txBody>
      </p:sp>
    </p:spTree>
    <p:extLst>
      <p:ext uri="{BB962C8B-B14F-4D97-AF65-F5344CB8AC3E}">
        <p14:creationId xmlns:p14="http://schemas.microsoft.com/office/powerpoint/2010/main" val="379999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22"/>
          <p:cNvSpPr txBox="1">
            <a:spLocks noGrp="1"/>
          </p:cNvSpPr>
          <p:nvPr>
            <p:ph type="title"/>
          </p:nvPr>
        </p:nvSpPr>
        <p:spPr>
          <a:xfrm>
            <a:off x="0" y="0"/>
            <a:ext cx="12192000" cy="12954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Inspection Readiness &amp; Generating Reports Document</a:t>
            </a:r>
            <a:endParaRPr/>
          </a:p>
        </p:txBody>
      </p:sp>
      <p:sp>
        <p:nvSpPr>
          <p:cNvPr id="235" name="Google Shape;235;p22"/>
          <p:cNvSpPr txBox="1">
            <a:spLocks noGrp="1"/>
          </p:cNvSpPr>
          <p:nvPr>
            <p:ph type="body" idx="1"/>
          </p:nvPr>
        </p:nvSpPr>
        <p:spPr>
          <a:xfrm>
            <a:off x="609590" y="1452728"/>
            <a:ext cx="10972800" cy="4526100"/>
          </a:xfrm>
          <a:prstGeom prst="rect">
            <a:avLst/>
          </a:prstGeom>
          <a:noFill/>
          <a:ln>
            <a:noFill/>
          </a:ln>
        </p:spPr>
        <p:txBody>
          <a:bodyPr spcFirstLastPara="1" wrap="square" lIns="91425" tIns="45700" rIns="91425" bIns="45700" anchor="t" anchorCtr="0">
            <a:noAutofit/>
          </a:bodyPr>
          <a:lstStyle/>
          <a:p>
            <a:pPr marL="457200" lvl="0" indent="-406400" algn="l" rtl="0">
              <a:spcBef>
                <a:spcPts val="0"/>
              </a:spcBef>
              <a:spcAft>
                <a:spcPts val="0"/>
              </a:spcAft>
              <a:buSzPts val="2800"/>
              <a:buChar char="●"/>
            </a:pPr>
            <a:r>
              <a:rPr lang="en-US" sz="2800"/>
              <a:t>There are several reports that will support inquiries that may occur during an audit or inspection:</a:t>
            </a:r>
            <a:endParaRPr sz="2800"/>
          </a:p>
          <a:p>
            <a:pPr marL="914400" lvl="1" indent="-317500" algn="l" rtl="0">
              <a:spcBef>
                <a:spcPts val="0"/>
              </a:spcBef>
              <a:spcAft>
                <a:spcPts val="0"/>
              </a:spcAft>
              <a:buSzPts val="1400"/>
              <a:buChar char="○"/>
            </a:pPr>
            <a:r>
              <a:rPr lang="en-US" sz="2400"/>
              <a:t>Specimen Processing Report</a:t>
            </a:r>
            <a:endParaRPr sz="2400"/>
          </a:p>
          <a:p>
            <a:pPr marL="914400" lvl="1" indent="-317500" algn="l" rtl="0">
              <a:spcBef>
                <a:spcPts val="0"/>
              </a:spcBef>
              <a:spcAft>
                <a:spcPts val="0"/>
              </a:spcAft>
              <a:buSzPts val="1400"/>
              <a:buChar char="○"/>
            </a:pPr>
            <a:r>
              <a:rPr lang="en-US" sz="2400"/>
              <a:t>Specimen Log Report</a:t>
            </a:r>
            <a:endParaRPr sz="2400"/>
          </a:p>
          <a:p>
            <a:pPr marL="914400" lvl="1" indent="-317500" algn="l" rtl="0">
              <a:spcBef>
                <a:spcPts val="0"/>
              </a:spcBef>
              <a:spcAft>
                <a:spcPts val="0"/>
              </a:spcAft>
              <a:buSzPts val="1400"/>
              <a:buChar char="○"/>
            </a:pPr>
            <a:r>
              <a:rPr lang="en-US" sz="2400"/>
              <a:t>Storage Detail Report </a:t>
            </a:r>
            <a:endParaRPr sz="2400"/>
          </a:p>
          <a:p>
            <a:pPr marL="914400" lvl="1" indent="-317500" algn="l" rtl="0">
              <a:spcBef>
                <a:spcPts val="0"/>
              </a:spcBef>
              <a:spcAft>
                <a:spcPts val="0"/>
              </a:spcAft>
              <a:buSzPts val="1400"/>
              <a:buChar char="○"/>
            </a:pPr>
            <a:r>
              <a:rPr lang="en-US" sz="2400"/>
              <a:t>Shipped Specimen Report Detail and Summary</a:t>
            </a:r>
            <a:endParaRPr sz="2400"/>
          </a:p>
          <a:p>
            <a:pPr marL="914400" lvl="1" indent="-317500" algn="l" rtl="0">
              <a:spcBef>
                <a:spcPts val="0"/>
              </a:spcBef>
              <a:spcAft>
                <a:spcPts val="0"/>
              </a:spcAft>
              <a:buSzPts val="1400"/>
              <a:buChar char="○"/>
            </a:pPr>
            <a:r>
              <a:rPr lang="en-US" sz="2400"/>
              <a:t>User Permissions Report </a:t>
            </a:r>
            <a:endParaRPr sz="2400"/>
          </a:p>
          <a:p>
            <a:pPr marL="914400" lvl="1" indent="-317500" algn="l" rtl="0">
              <a:spcBef>
                <a:spcPts val="0"/>
              </a:spcBef>
              <a:spcAft>
                <a:spcPts val="0"/>
              </a:spcAft>
              <a:buSzPts val="1400"/>
              <a:buChar char="○"/>
            </a:pPr>
            <a:r>
              <a:rPr lang="en-US" sz="2400"/>
              <a:t>Transaction Log Report</a:t>
            </a:r>
            <a:endParaRPr sz="2400"/>
          </a:p>
          <a:p>
            <a:pPr marL="914400" lvl="1" indent="-317500" algn="l" rtl="0">
              <a:spcBef>
                <a:spcPts val="0"/>
              </a:spcBef>
              <a:spcAft>
                <a:spcPts val="0"/>
              </a:spcAft>
              <a:buSzPts val="1400"/>
              <a:buChar char="○"/>
            </a:pPr>
            <a:r>
              <a:rPr lang="en-US" sz="2400"/>
              <a:t>User Event Report</a:t>
            </a:r>
            <a:endParaRPr sz="2400"/>
          </a:p>
          <a:p>
            <a:pPr marL="457200" lvl="0" indent="-406400" algn="l" rtl="0">
              <a:spcBef>
                <a:spcPts val="0"/>
              </a:spcBef>
              <a:spcAft>
                <a:spcPts val="0"/>
              </a:spcAft>
              <a:buSzPts val="2800"/>
              <a:buChar char="●"/>
            </a:pPr>
            <a:r>
              <a:rPr lang="en-US" sz="2800" i="1"/>
              <a:t>Inspection Readiness &amp; Generating Reports </a:t>
            </a:r>
            <a:r>
              <a:rPr lang="en-US" sz="2800"/>
              <a:t>document provides descriptions of these reports and instructions for how to generate them in both Web and Windows versions of LDMS</a:t>
            </a:r>
            <a:endParaRPr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3"/>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Contact Us</a:t>
            </a:r>
            <a:endParaRPr/>
          </a:p>
        </p:txBody>
      </p:sp>
      <p:sp>
        <p:nvSpPr>
          <p:cNvPr id="241" name="Google Shape;241;p23"/>
          <p:cNvSpPr txBox="1">
            <a:spLocks noGrp="1"/>
          </p:cNvSpPr>
          <p:nvPr>
            <p:ph type="body" idx="1"/>
          </p:nvPr>
        </p:nvSpPr>
        <p:spPr>
          <a:xfrm>
            <a:off x="567765" y="1600203"/>
            <a:ext cx="10972800" cy="388619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3260"/>
              </a:buClr>
              <a:buSzPts val="3200"/>
              <a:buFont typeface="Arial"/>
              <a:buNone/>
            </a:pPr>
            <a:r>
              <a:rPr lang="en-US" dirty="0"/>
              <a:t>If you are in the middle of an audit or if you know an audit is scheduled we are your resource.</a:t>
            </a:r>
            <a:endParaRPr dirty="0"/>
          </a:p>
          <a:p>
            <a:pPr marL="0" lvl="0" indent="0" algn="l" rtl="0">
              <a:spcBef>
                <a:spcPts val="640"/>
              </a:spcBef>
              <a:spcAft>
                <a:spcPts val="0"/>
              </a:spcAft>
              <a:buClr>
                <a:srgbClr val="003260"/>
              </a:buClr>
              <a:buSzPts val="3200"/>
              <a:buFont typeface="Arial"/>
              <a:buNone/>
            </a:pPr>
            <a:endParaRPr dirty="0"/>
          </a:p>
          <a:p>
            <a:pPr marL="0" lvl="0" indent="0" algn="l" rtl="0">
              <a:spcBef>
                <a:spcPts val="640"/>
              </a:spcBef>
              <a:spcAft>
                <a:spcPts val="0"/>
              </a:spcAft>
              <a:buClr>
                <a:srgbClr val="003260"/>
              </a:buClr>
              <a:buSzPts val="3200"/>
              <a:buFont typeface="Arial"/>
              <a:buNone/>
            </a:pPr>
            <a:r>
              <a:rPr lang="en-US" sz="3200" dirty="0"/>
              <a:t>Phone: (716) 834-0900 x7311</a:t>
            </a:r>
            <a:endParaRPr dirty="0"/>
          </a:p>
          <a:p>
            <a:pPr marL="0" lvl="0" indent="0" algn="l" rtl="0">
              <a:spcBef>
                <a:spcPts val="640"/>
              </a:spcBef>
              <a:spcAft>
                <a:spcPts val="0"/>
              </a:spcAft>
              <a:buClr>
                <a:srgbClr val="003260"/>
              </a:buClr>
              <a:buSzPts val="3200"/>
              <a:buFont typeface="Arial"/>
              <a:buNone/>
            </a:pPr>
            <a:r>
              <a:rPr lang="en-US" sz="3200" dirty="0"/>
              <a:t>Email:  ldmshelp@frontierscience.org</a:t>
            </a:r>
          </a:p>
          <a:p>
            <a:pPr marL="0" lvl="0" indent="0" algn="l" rtl="0">
              <a:spcBef>
                <a:spcPts val="640"/>
              </a:spcBef>
              <a:spcAft>
                <a:spcPts val="0"/>
              </a:spcAft>
              <a:buClr>
                <a:srgbClr val="003260"/>
              </a:buClr>
              <a:buSzPts val="3200"/>
              <a:buFont typeface="Arial"/>
              <a:buNone/>
            </a:pPr>
            <a:r>
              <a:rPr lang="en-US" dirty="0"/>
              <a:t>	    </a:t>
            </a:r>
            <a:r>
              <a:rPr lang="en-US" sz="3200" dirty="0"/>
              <a:t>ldmsinfo@frontierscience.org</a:t>
            </a:r>
            <a:endParaRPr sz="3200" dirty="0"/>
          </a:p>
          <a:p>
            <a:pPr marL="0" lvl="0" indent="0" algn="l" rtl="0">
              <a:spcBef>
                <a:spcPts val="640"/>
              </a:spcBef>
              <a:spcAft>
                <a:spcPts val="0"/>
              </a:spcAft>
              <a:buClr>
                <a:srgbClr val="003260"/>
              </a:buClr>
              <a:buSzPts val="3200"/>
              <a:buFont typeface="Arial"/>
              <a:buNone/>
            </a:pPr>
            <a:r>
              <a:rPr lang="en-US" sz="3200" dirty="0"/>
              <a:t>Web:    </a:t>
            </a:r>
            <a:r>
              <a:rPr lang="en-US" sz="3200" dirty="0">
                <a:hlinkClick r:id="rId3"/>
              </a:rPr>
              <a:t>https://www.ldms.org/contact/</a:t>
            </a:r>
            <a:endParaRPr lang="en-US" sz="3200" dirty="0"/>
          </a:p>
          <a:p>
            <a:pPr marL="0" lvl="0" indent="0" algn="l" rtl="0">
              <a:spcBef>
                <a:spcPts val="640"/>
              </a:spcBef>
              <a:spcAft>
                <a:spcPts val="0"/>
              </a:spcAft>
              <a:buClr>
                <a:srgbClr val="003260"/>
              </a:buClr>
              <a:buSzPts val="3200"/>
              <a:buFont typeface="Arial"/>
              <a:buNone/>
            </a:pPr>
            <a:r>
              <a:rPr lang="en-US" dirty="0"/>
              <a:t>	    </a:t>
            </a:r>
            <a:r>
              <a:rPr lang="en-US" dirty="0">
                <a:hlinkClick r:id="rId4"/>
              </a:rPr>
              <a:t>https://www.ldms.org/resources/validation/</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3"/>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21 CFR Part 11</a:t>
            </a:r>
            <a:endParaRPr/>
          </a:p>
        </p:txBody>
      </p:sp>
      <p:sp>
        <p:nvSpPr>
          <p:cNvPr id="68" name="Google Shape;68;p3"/>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3260"/>
              </a:buClr>
              <a:buSzPts val="3200"/>
              <a:buFont typeface="Arial"/>
              <a:buNone/>
            </a:pPr>
            <a:r>
              <a:rPr lang="en-US"/>
              <a:t>§11.10a Validation of systems to ensure accuracy, reliability, consistent intended performance, and the ability to discern invalid or altered records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4"/>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FDA Guidance </a:t>
            </a:r>
            <a:endParaRPr/>
          </a:p>
        </p:txBody>
      </p:sp>
      <p:sp>
        <p:nvSpPr>
          <p:cNvPr id="74" name="Google Shape;74;p4"/>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003260"/>
              </a:buClr>
              <a:buSzPts val="3200"/>
              <a:buFont typeface="Arial"/>
              <a:buNone/>
            </a:pPr>
            <a:r>
              <a:rPr lang="en-US"/>
              <a:t>Advises:</a:t>
            </a:r>
            <a:endParaRPr/>
          </a:p>
          <a:p>
            <a:pPr marL="342900" lvl="0" indent="-342900" algn="l" rtl="0">
              <a:spcBef>
                <a:spcPts val="400"/>
              </a:spcBef>
              <a:spcAft>
                <a:spcPts val="0"/>
              </a:spcAft>
              <a:buClr>
                <a:srgbClr val="003260"/>
              </a:buClr>
              <a:buSzPts val="2000"/>
              <a:buFont typeface="Arial"/>
              <a:buChar char="•"/>
            </a:pPr>
            <a:r>
              <a:rPr lang="en-US" sz="2000"/>
              <a:t>Testing at the user site is an essential part of software validation</a:t>
            </a:r>
            <a:endParaRPr/>
          </a:p>
          <a:p>
            <a:pPr marL="342900" lvl="0" indent="-342900" algn="l" rtl="0">
              <a:spcBef>
                <a:spcPts val="400"/>
              </a:spcBef>
              <a:spcAft>
                <a:spcPts val="0"/>
              </a:spcAft>
              <a:buClr>
                <a:srgbClr val="003260"/>
              </a:buClr>
              <a:buSzPts val="2000"/>
              <a:buFont typeface="Arial"/>
              <a:buChar char="•"/>
            </a:pPr>
            <a:r>
              <a:rPr lang="en-US" sz="2000"/>
              <a:t>Testing should take place at a user's site with the actual hardware and software that will be part of the installed system configuration</a:t>
            </a:r>
            <a:endParaRPr/>
          </a:p>
          <a:p>
            <a:pPr marL="342900" lvl="0" indent="-342900" algn="l" rtl="0">
              <a:spcBef>
                <a:spcPts val="400"/>
              </a:spcBef>
              <a:spcAft>
                <a:spcPts val="0"/>
              </a:spcAft>
              <a:buClr>
                <a:srgbClr val="003260"/>
              </a:buClr>
              <a:buSzPts val="2000"/>
              <a:buFont typeface="Arial"/>
              <a:buChar char="•"/>
            </a:pPr>
            <a:r>
              <a:rPr lang="en-US" sz="2000"/>
              <a:t>Testing is accomplished through either actual or simulated use of the software being tested within the context in which it is intended to function</a:t>
            </a:r>
            <a:endParaRPr/>
          </a:p>
          <a:p>
            <a:pPr marL="342900" lvl="0" indent="-342900" algn="l" rtl="0">
              <a:spcBef>
                <a:spcPts val="400"/>
              </a:spcBef>
              <a:spcAft>
                <a:spcPts val="0"/>
              </a:spcAft>
              <a:buClr>
                <a:srgbClr val="003260"/>
              </a:buClr>
              <a:buSzPts val="2000"/>
              <a:buFont typeface="Arial"/>
              <a:buChar char="•"/>
            </a:pPr>
            <a:r>
              <a:rPr lang="en-US" sz="2000"/>
              <a:t>User site testing should follow a pre-defined written plan with a formal summary of testing and a record of formal acceptance. Documented evidence of all testing procedures, test input data, and test results should be retained</a:t>
            </a:r>
            <a:endParaRPr/>
          </a:p>
          <a:p>
            <a:pPr marL="0" lvl="0" indent="0" algn="l" rtl="0">
              <a:spcBef>
                <a:spcPts val="640"/>
              </a:spcBef>
              <a:spcAft>
                <a:spcPts val="0"/>
              </a:spcAft>
              <a:buClr>
                <a:srgbClr val="003260"/>
              </a:buClr>
              <a:buSzPts val="3200"/>
              <a:buFont typeface="Arial"/>
              <a:buNone/>
            </a:pPr>
            <a:endParaRPr/>
          </a:p>
          <a:p>
            <a:pPr marL="0" lvl="0" indent="0" algn="l" rtl="0">
              <a:spcBef>
                <a:spcPts val="280"/>
              </a:spcBef>
              <a:spcAft>
                <a:spcPts val="0"/>
              </a:spcAft>
              <a:buClr>
                <a:srgbClr val="003260"/>
              </a:buClr>
              <a:buSzPts val="1400"/>
              <a:buFont typeface="Arial"/>
              <a:buNone/>
            </a:pPr>
            <a:r>
              <a:rPr lang="en-US" sz="1400"/>
              <a:t>General Principles of Software Validation; Final Guidance for Industry and FDA Staff (FDA, Center for Devices and Radiological Health, Center for Biologics Evaluation and Research, 2002) §5.2.6</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Standard Operating Procedures (SOP’s)</a:t>
            </a:r>
            <a:endParaRPr dirty="0"/>
          </a:p>
        </p:txBody>
      </p:sp>
      <p:sp>
        <p:nvSpPr>
          <p:cNvPr id="81" name="Google Shape;81;p5"/>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spcBef>
                <a:spcPts val="0"/>
              </a:spcBef>
              <a:spcAft>
                <a:spcPts val="0"/>
              </a:spcAft>
              <a:buClr>
                <a:srgbClr val="003260"/>
              </a:buClr>
              <a:buSzPct val="100000"/>
              <a:buFont typeface="Arial"/>
              <a:buNone/>
            </a:pPr>
            <a:r>
              <a:rPr lang="en-US" dirty="0"/>
              <a:t>Some examples of SOP’s your lab should have in place pertaining to the LDMS</a:t>
            </a:r>
            <a:endParaRPr dirty="0"/>
          </a:p>
          <a:p>
            <a:pPr marL="0" lvl="0" indent="0" algn="l" rtl="0">
              <a:spcBef>
                <a:spcPts val="448"/>
              </a:spcBef>
              <a:spcAft>
                <a:spcPts val="0"/>
              </a:spcAft>
              <a:buClr>
                <a:srgbClr val="003260"/>
              </a:buClr>
              <a:buSzPct val="100000"/>
              <a:buFont typeface="Arial"/>
              <a:buNone/>
            </a:pPr>
            <a:endParaRPr dirty="0"/>
          </a:p>
          <a:p>
            <a:pPr marL="342900" lvl="0" indent="-342900" algn="l" rtl="0">
              <a:spcBef>
                <a:spcPts val="448"/>
              </a:spcBef>
              <a:spcAft>
                <a:spcPts val="0"/>
              </a:spcAft>
              <a:buClr>
                <a:srgbClr val="003260"/>
              </a:buClr>
              <a:buSzPct val="100000"/>
              <a:buFont typeface="Arial"/>
              <a:buChar char="•"/>
            </a:pPr>
            <a:r>
              <a:rPr lang="en-US" dirty="0"/>
              <a:t>Alternative recording methods (in the case of system unavailability)</a:t>
            </a:r>
            <a:endParaRPr dirty="0"/>
          </a:p>
          <a:p>
            <a:pPr marL="342900" lvl="0" indent="-342900" algn="l" rtl="0">
              <a:spcBef>
                <a:spcPts val="448"/>
              </a:spcBef>
              <a:spcAft>
                <a:spcPts val="0"/>
              </a:spcAft>
              <a:buClr>
                <a:srgbClr val="003260"/>
              </a:buClr>
              <a:buSzPct val="100000"/>
              <a:buFont typeface="Arial"/>
              <a:buChar char="•"/>
            </a:pPr>
            <a:r>
              <a:rPr lang="en-US" dirty="0"/>
              <a:t>User training</a:t>
            </a:r>
            <a:endParaRPr dirty="0"/>
          </a:p>
          <a:p>
            <a:pPr marL="342900" lvl="0" indent="-342900" algn="l" rtl="0">
              <a:spcBef>
                <a:spcPts val="448"/>
              </a:spcBef>
              <a:spcAft>
                <a:spcPts val="0"/>
              </a:spcAft>
              <a:buClr>
                <a:srgbClr val="003260"/>
              </a:buClr>
              <a:buSzPct val="100000"/>
              <a:buFont typeface="Arial"/>
              <a:buChar char="•"/>
            </a:pPr>
            <a:r>
              <a:rPr lang="en-US" dirty="0"/>
              <a:t>Access and User accounts (System security measures)</a:t>
            </a:r>
            <a:endParaRPr dirty="0"/>
          </a:p>
          <a:p>
            <a:pPr marL="342900" lvl="0" indent="-342900" algn="l" rtl="0">
              <a:spcBef>
                <a:spcPts val="448"/>
              </a:spcBef>
              <a:spcAft>
                <a:spcPts val="0"/>
              </a:spcAft>
              <a:buClr>
                <a:srgbClr val="003260"/>
              </a:buClr>
              <a:buSzPct val="100000"/>
              <a:buFont typeface="Arial"/>
              <a:buChar char="•"/>
            </a:pPr>
            <a:r>
              <a:rPr lang="en-US" dirty="0"/>
              <a:t>System operating/user manual [available on LDMS website]</a:t>
            </a:r>
            <a:endParaRPr dirty="0"/>
          </a:p>
          <a:p>
            <a:pPr marL="342900" lvl="0" indent="-342900" algn="l" rtl="0">
              <a:spcBef>
                <a:spcPts val="448"/>
              </a:spcBef>
              <a:spcAft>
                <a:spcPts val="0"/>
              </a:spcAft>
              <a:buClr>
                <a:srgbClr val="003260"/>
              </a:buClr>
              <a:buSzPct val="100000"/>
              <a:buFont typeface="Arial"/>
              <a:buChar char="•"/>
            </a:pPr>
            <a:r>
              <a:rPr lang="en-US" b="1" i="1" dirty="0"/>
              <a:t>Validation and functionality testing</a:t>
            </a:r>
            <a:endParaRPr b="1" dirty="0"/>
          </a:p>
          <a:p>
            <a:pPr marL="0" lvl="0" indent="0" algn="l" rtl="0">
              <a:spcBef>
                <a:spcPts val="448"/>
              </a:spcBef>
              <a:spcAft>
                <a:spcPts val="0"/>
              </a:spcAft>
              <a:buClr>
                <a:srgbClr val="003260"/>
              </a:buClr>
              <a:buSzPct val="100000"/>
              <a:buFont typeface="Arial"/>
              <a:buNone/>
            </a:pPr>
            <a:endParaRPr dirty="0"/>
          </a:p>
          <a:p>
            <a:pPr marL="0" lvl="0" indent="0" algn="l" rtl="0">
              <a:spcBef>
                <a:spcPts val="448"/>
              </a:spcBef>
              <a:spcAft>
                <a:spcPts val="0"/>
              </a:spcAft>
              <a:buClr>
                <a:srgbClr val="003260"/>
              </a:buClr>
              <a:buSzPct val="100000"/>
              <a:buFont typeface="Arial"/>
              <a:buNone/>
            </a:pPr>
            <a:endParaRPr dirty="0"/>
          </a:p>
          <a:p>
            <a:pPr marL="0" lvl="0" indent="0" algn="l" rtl="0">
              <a:spcBef>
                <a:spcPts val="196"/>
              </a:spcBef>
              <a:spcAft>
                <a:spcPts val="0"/>
              </a:spcAft>
              <a:buClr>
                <a:srgbClr val="003260"/>
              </a:buClr>
              <a:buSzPct val="100000"/>
              <a:buFont typeface="Arial"/>
              <a:buNone/>
            </a:pPr>
            <a:endParaRPr sz="1400" dirty="0"/>
          </a:p>
          <a:p>
            <a:pPr marL="0" lvl="0" indent="0" algn="l" rtl="0">
              <a:spcBef>
                <a:spcPts val="252"/>
              </a:spcBef>
              <a:spcAft>
                <a:spcPts val="0"/>
              </a:spcAft>
              <a:buClr>
                <a:srgbClr val="003260"/>
              </a:buClr>
              <a:buSzPct val="100000"/>
              <a:buFont typeface="Arial"/>
              <a:buNone/>
            </a:pPr>
            <a:r>
              <a:rPr lang="en-US" sz="1800" dirty="0"/>
              <a:t>Guidance for Industry; Computerized Systems Used in Clinical Investigations (FDA, Center for Devices and Radiological Health, Office of the Commissioner, 2007) Appendix A</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6"/>
          <p:cNvSpPr txBox="1">
            <a:spLocks noGrp="1"/>
          </p:cNvSpPr>
          <p:nvPr>
            <p:ph type="title"/>
          </p:nvPr>
        </p:nvSpPr>
        <p:spPr>
          <a:xfrm>
            <a:off x="838200" y="2766219"/>
            <a:ext cx="10515600" cy="1325563"/>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End-User Validation Documentation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7"/>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End-User Validation Documentation</a:t>
            </a:r>
            <a:endParaRPr/>
          </a:p>
        </p:txBody>
      </p:sp>
      <p:sp>
        <p:nvSpPr>
          <p:cNvPr id="94" name="Google Shape;94;p7"/>
          <p:cNvSpPr txBox="1">
            <a:spLocks noGrp="1"/>
          </p:cNvSpPr>
          <p:nvPr>
            <p:ph type="body" idx="1"/>
          </p:nvPr>
        </p:nvSpPr>
        <p:spPr>
          <a:xfrm>
            <a:off x="567765" y="1600203"/>
            <a:ext cx="10972800" cy="304799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3260"/>
              </a:buClr>
              <a:buSzPts val="2800"/>
              <a:buFont typeface="Arial"/>
              <a:buChar char="•"/>
            </a:pPr>
            <a:r>
              <a:rPr lang="en-US" sz="2800" dirty="0"/>
              <a:t>This process is independent of the developer</a:t>
            </a:r>
            <a:endParaRPr dirty="0"/>
          </a:p>
          <a:p>
            <a:pPr marL="342900" lvl="0" indent="-342900" algn="l" rtl="0">
              <a:spcBef>
                <a:spcPts val="560"/>
              </a:spcBef>
              <a:spcAft>
                <a:spcPts val="0"/>
              </a:spcAft>
              <a:buClr>
                <a:srgbClr val="003260"/>
              </a:buClr>
              <a:buSzPts val="2800"/>
              <a:buFont typeface="Arial"/>
              <a:buChar char="•"/>
            </a:pPr>
            <a:r>
              <a:rPr lang="en-US" sz="2800" dirty="0"/>
              <a:t>The documents need to be developed and maintained by each lab</a:t>
            </a:r>
            <a:endParaRPr dirty="0"/>
          </a:p>
          <a:p>
            <a:pPr marL="342900" lvl="0" indent="-342900" algn="l" rtl="0">
              <a:spcBef>
                <a:spcPts val="560"/>
              </a:spcBef>
              <a:spcAft>
                <a:spcPts val="0"/>
              </a:spcAft>
              <a:buClr>
                <a:srgbClr val="003260"/>
              </a:buClr>
              <a:buSzPts val="2800"/>
              <a:buFont typeface="Arial"/>
              <a:buChar char="•"/>
            </a:pPr>
            <a:r>
              <a:rPr lang="en-US" sz="2800" dirty="0"/>
              <a:t>If requested, Frontier Science will provide the validation documentation pertaining to the development of the LDMS</a:t>
            </a:r>
            <a:endParaRPr dirty="0"/>
          </a:p>
          <a:p>
            <a:pPr marL="342900" lvl="0" indent="-342900" algn="l" rtl="0">
              <a:spcBef>
                <a:spcPts val="560"/>
              </a:spcBef>
              <a:spcAft>
                <a:spcPts val="0"/>
              </a:spcAft>
              <a:buClr>
                <a:srgbClr val="003260"/>
              </a:buClr>
              <a:buSzPts val="2800"/>
              <a:buFont typeface="Arial"/>
              <a:buChar char="•"/>
            </a:pPr>
            <a:r>
              <a:rPr lang="en-US" sz="2800" dirty="0"/>
              <a:t>We have created sample SOPs and validation templates for our labs as tools to create their own suite of documentation (LDMS website)</a:t>
            </a:r>
            <a:endParaRPr dirty="0"/>
          </a:p>
          <a:p>
            <a:pPr marL="342900" lvl="0" indent="-165100" algn="l" rtl="0">
              <a:spcBef>
                <a:spcPts val="560"/>
              </a:spcBef>
              <a:spcAft>
                <a:spcPts val="0"/>
              </a:spcAft>
              <a:buClr>
                <a:srgbClr val="003260"/>
              </a:buClr>
              <a:buSzPts val="2800"/>
              <a:buFont typeface="Arial"/>
              <a:buNone/>
            </a:pPr>
            <a:endParaRP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8"/>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Validation and Functionality Testing</a:t>
            </a:r>
            <a:endParaRPr dirty="0"/>
          </a:p>
        </p:txBody>
      </p:sp>
      <p:sp>
        <p:nvSpPr>
          <p:cNvPr id="101" name="Google Shape;101;p8"/>
          <p:cNvSpPr txBox="1">
            <a:spLocks noGrp="1"/>
          </p:cNvSpPr>
          <p:nvPr>
            <p:ph type="body" idx="1"/>
          </p:nvPr>
        </p:nvSpPr>
        <p:spPr>
          <a:xfrm>
            <a:off x="567765" y="1600203"/>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3260"/>
              </a:buClr>
              <a:buSzPts val="2000"/>
              <a:buFont typeface="Arial"/>
              <a:buChar char="•"/>
            </a:pPr>
            <a:r>
              <a:rPr lang="en-US" sz="2000" dirty="0"/>
              <a:t>Documents the procedures for performing and documenting the validation of the software program within the end user's environment</a:t>
            </a:r>
            <a:endParaRPr dirty="0"/>
          </a:p>
          <a:p>
            <a:pPr marL="342900" lvl="0" indent="-342900" algn="l" rtl="0">
              <a:spcBef>
                <a:spcPts val="400"/>
              </a:spcBef>
              <a:spcAft>
                <a:spcPts val="0"/>
              </a:spcAft>
              <a:buClr>
                <a:srgbClr val="003260"/>
              </a:buClr>
              <a:buSzPts val="2000"/>
              <a:buFont typeface="Arial"/>
              <a:buChar char="•"/>
            </a:pPr>
            <a:r>
              <a:rPr lang="en-US" sz="2000" dirty="0"/>
              <a:t>Create a Validation Team to perform tasks</a:t>
            </a:r>
            <a:endParaRPr dirty="0"/>
          </a:p>
          <a:p>
            <a:pPr marL="342900" lvl="0" indent="-342900" algn="l" rtl="0">
              <a:spcBef>
                <a:spcPts val="400"/>
              </a:spcBef>
              <a:spcAft>
                <a:spcPts val="0"/>
              </a:spcAft>
              <a:buClr>
                <a:srgbClr val="003260"/>
              </a:buClr>
              <a:buSzPts val="2000"/>
              <a:buFont typeface="Arial"/>
              <a:buChar char="•"/>
            </a:pPr>
            <a:r>
              <a:rPr lang="en-US" sz="2000" dirty="0"/>
              <a:t>Perform a Risk Assessment to determine the steps and documentation required</a:t>
            </a:r>
            <a:endParaRPr dirty="0"/>
          </a:p>
          <a:p>
            <a:pPr marL="342900" lvl="0" indent="-342900" algn="l" rtl="0">
              <a:spcBef>
                <a:spcPts val="400"/>
              </a:spcBef>
              <a:spcAft>
                <a:spcPts val="0"/>
              </a:spcAft>
              <a:buClr>
                <a:srgbClr val="003260"/>
              </a:buClr>
              <a:buSzPts val="2000"/>
              <a:buFont typeface="Arial"/>
              <a:buChar char="•"/>
            </a:pPr>
            <a:r>
              <a:rPr lang="en-US" sz="2000" dirty="0"/>
              <a:t>Content of validation documents is described in templates</a:t>
            </a:r>
            <a:endParaRPr dirty="0"/>
          </a:p>
          <a:p>
            <a:pPr marL="0" lvl="0" indent="0" algn="l" rtl="0">
              <a:spcBef>
                <a:spcPts val="400"/>
              </a:spcBef>
              <a:spcAft>
                <a:spcPts val="0"/>
              </a:spcAft>
              <a:buClr>
                <a:srgbClr val="003260"/>
              </a:buClr>
              <a:buSzPts val="2000"/>
              <a:buFont typeface="Arial"/>
              <a:buNone/>
            </a:pPr>
            <a:r>
              <a:rPr lang="en-US" sz="2000" dirty="0"/>
              <a:t>	Validation Plan</a:t>
            </a:r>
            <a:endParaRPr dirty="0"/>
          </a:p>
          <a:p>
            <a:pPr marL="0" lvl="0" indent="0" algn="l" rtl="0">
              <a:spcBef>
                <a:spcPts val="400"/>
              </a:spcBef>
              <a:spcAft>
                <a:spcPts val="0"/>
              </a:spcAft>
              <a:buClr>
                <a:srgbClr val="003260"/>
              </a:buClr>
              <a:buSzPts val="2000"/>
              <a:buFont typeface="Arial"/>
              <a:buNone/>
            </a:pPr>
            <a:r>
              <a:rPr lang="en-US" sz="2000" dirty="0"/>
              <a:t>	User Specifications/Requirements</a:t>
            </a:r>
            <a:endParaRPr dirty="0"/>
          </a:p>
          <a:p>
            <a:pPr marL="0" lvl="0" indent="0" algn="l" rtl="0">
              <a:spcBef>
                <a:spcPts val="400"/>
              </a:spcBef>
              <a:spcAft>
                <a:spcPts val="0"/>
              </a:spcAft>
              <a:buClr>
                <a:srgbClr val="003260"/>
              </a:buClr>
              <a:buSzPts val="2000"/>
              <a:buFont typeface="Arial"/>
              <a:buNone/>
            </a:pPr>
            <a:r>
              <a:rPr lang="en-US" sz="2000" dirty="0"/>
              <a:t>	Installation Qualification (not required for web LDMS)</a:t>
            </a:r>
            <a:endParaRPr dirty="0"/>
          </a:p>
          <a:p>
            <a:pPr marL="0" lvl="0" indent="0" algn="l" rtl="0">
              <a:spcBef>
                <a:spcPts val="400"/>
              </a:spcBef>
              <a:spcAft>
                <a:spcPts val="0"/>
              </a:spcAft>
              <a:buClr>
                <a:srgbClr val="003260"/>
              </a:buClr>
              <a:buSzPts val="2000"/>
              <a:buFont typeface="Arial"/>
              <a:buNone/>
            </a:pPr>
            <a:r>
              <a:rPr lang="en-US" sz="2000" dirty="0"/>
              <a:t>	Testing Plan </a:t>
            </a:r>
            <a:endParaRPr dirty="0"/>
          </a:p>
          <a:p>
            <a:pPr marL="0" lvl="0" indent="0" algn="l" rtl="0">
              <a:spcBef>
                <a:spcPts val="400"/>
              </a:spcBef>
              <a:spcAft>
                <a:spcPts val="0"/>
              </a:spcAft>
              <a:buClr>
                <a:srgbClr val="003260"/>
              </a:buClr>
              <a:buSzPts val="2000"/>
              <a:buFont typeface="Arial"/>
              <a:buNone/>
            </a:pPr>
            <a:r>
              <a:rPr lang="en-US" sz="2000" dirty="0"/>
              <a:t>	Testing Report</a:t>
            </a:r>
            <a:endParaRPr dirty="0"/>
          </a:p>
          <a:p>
            <a:pPr marL="0" lvl="0" indent="0" algn="l" rtl="0">
              <a:spcBef>
                <a:spcPts val="400"/>
              </a:spcBef>
              <a:spcAft>
                <a:spcPts val="0"/>
              </a:spcAft>
              <a:buClr>
                <a:srgbClr val="003260"/>
              </a:buClr>
              <a:buSzPts val="2000"/>
              <a:buFont typeface="Arial"/>
              <a:buNone/>
            </a:pPr>
            <a:r>
              <a:rPr lang="en-US" sz="2000" dirty="0"/>
              <a:t>	Validation Report </a:t>
            </a:r>
            <a:endParaRPr dirty="0"/>
          </a:p>
          <a:p>
            <a:pPr marL="342900" lvl="0" indent="-342900" algn="l" rtl="0">
              <a:spcBef>
                <a:spcPts val="400"/>
              </a:spcBef>
              <a:spcAft>
                <a:spcPts val="0"/>
              </a:spcAft>
              <a:buClr>
                <a:srgbClr val="003260"/>
              </a:buClr>
              <a:buSzPts val="2000"/>
              <a:buFont typeface="Arial"/>
              <a:buChar char="•"/>
            </a:pPr>
            <a:r>
              <a:rPr lang="en-US" sz="2000" dirty="0"/>
              <a:t>Validation documents are stored as “Essential Documents”</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9"/>
          <p:cNvSpPr txBox="1">
            <a:spLocks noGrp="1"/>
          </p:cNvSpPr>
          <p:nvPr>
            <p:ph type="title"/>
          </p:nvPr>
        </p:nvSpPr>
        <p:spPr>
          <a:xfrm>
            <a:off x="0" y="0"/>
            <a:ext cx="12192000" cy="990600"/>
          </a:xfrm>
          <a:prstGeom prst="rect">
            <a:avLst/>
          </a:prstGeom>
          <a:solidFill>
            <a:srgbClr val="21599C"/>
          </a:solid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Validation Templates</a:t>
            </a:r>
            <a:endParaRPr/>
          </a:p>
        </p:txBody>
      </p:sp>
      <p:grpSp>
        <p:nvGrpSpPr>
          <p:cNvPr id="107" name="Google Shape;107;p9"/>
          <p:cNvGrpSpPr/>
          <p:nvPr/>
        </p:nvGrpSpPr>
        <p:grpSpPr>
          <a:xfrm>
            <a:off x="841486" y="1551480"/>
            <a:ext cx="10509027" cy="4143976"/>
            <a:chOff x="3286" y="103680"/>
            <a:chExt cx="10509027" cy="4143976"/>
          </a:xfrm>
        </p:grpSpPr>
        <p:sp>
          <p:nvSpPr>
            <p:cNvPr id="108" name="Google Shape;108;p9"/>
            <p:cNvSpPr/>
            <p:nvPr/>
          </p:nvSpPr>
          <p:spPr>
            <a:xfrm>
              <a:off x="3286" y="103680"/>
              <a:ext cx="3203971" cy="775347"/>
            </a:xfrm>
            <a:prstGeom prst="rect">
              <a:avLst/>
            </a:prstGeom>
            <a:solidFill>
              <a:schemeClr val="accen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9"/>
            <p:cNvSpPr txBox="1"/>
            <p:nvPr/>
          </p:nvSpPr>
          <p:spPr>
            <a:xfrm>
              <a:off x="3286" y="103680"/>
              <a:ext cx="3203971" cy="775347"/>
            </a:xfrm>
            <a:prstGeom prst="rect">
              <a:avLst/>
            </a:prstGeom>
            <a:noFill/>
            <a:ln>
              <a:noFill/>
            </a:ln>
          </p:spPr>
          <p:txBody>
            <a:bodyPr spcFirstLastPara="1" wrap="square" lIns="156450" tIns="89400" rIns="156450" bIns="89400" anchor="ctr" anchorCtr="0">
              <a:noAutofit/>
            </a:bodyPr>
            <a:lstStyle/>
            <a:p>
              <a:pPr marL="0" marR="0" lvl="0" indent="0" algn="ctr" rtl="0">
                <a:lnSpc>
                  <a:spcPct val="90000"/>
                </a:lnSpc>
                <a:spcBef>
                  <a:spcPts val="0"/>
                </a:spcBef>
                <a:spcAft>
                  <a:spcPts val="0"/>
                </a:spcAft>
                <a:buClr>
                  <a:schemeClr val="lt1"/>
                </a:buClr>
                <a:buSzPts val="2200"/>
                <a:buFont typeface="Times New Roman"/>
                <a:buNone/>
              </a:pPr>
              <a:r>
                <a:rPr lang="en-US" sz="2200" b="0">
                  <a:solidFill>
                    <a:schemeClr val="lt1"/>
                  </a:solidFill>
                  <a:latin typeface="Times New Roman"/>
                  <a:ea typeface="Times New Roman"/>
                  <a:cs typeface="Times New Roman"/>
                  <a:sym typeface="Times New Roman"/>
                </a:rPr>
                <a:t>Validation Plan</a:t>
              </a:r>
              <a:endParaRPr/>
            </a:p>
          </p:txBody>
        </p:sp>
        <p:sp>
          <p:nvSpPr>
            <p:cNvPr id="110" name="Google Shape;110;p9"/>
            <p:cNvSpPr/>
            <p:nvPr/>
          </p:nvSpPr>
          <p:spPr>
            <a:xfrm>
              <a:off x="3286" y="879027"/>
              <a:ext cx="3203971" cy="3368629"/>
            </a:xfrm>
            <a:prstGeom prst="rect">
              <a:avLst/>
            </a:prstGeom>
            <a:solidFill>
              <a:srgbClr val="CFD7E7">
                <a:alpha val="89803"/>
              </a:srgbClr>
            </a:solidFill>
            <a:ln w="25400"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9"/>
            <p:cNvSpPr txBox="1"/>
            <p:nvPr/>
          </p:nvSpPr>
          <p:spPr>
            <a:xfrm>
              <a:off x="3286" y="879027"/>
              <a:ext cx="3203971" cy="3368629"/>
            </a:xfrm>
            <a:prstGeom prst="rect">
              <a:avLst/>
            </a:prstGeom>
            <a:noFill/>
            <a:ln>
              <a:noFill/>
            </a:ln>
          </p:spPr>
          <p:txBody>
            <a:bodyPr spcFirstLastPara="1" wrap="square" lIns="117325" tIns="117325" rIns="156450" bIns="176000" anchor="t" anchorCtr="0">
              <a:noAutofit/>
            </a:bodyPr>
            <a:lstStyle/>
            <a:p>
              <a:pPr marL="228600" marR="0" lvl="1" indent="-228600" algn="l" rtl="0">
                <a:lnSpc>
                  <a:spcPct val="90000"/>
                </a:lnSpc>
                <a:spcBef>
                  <a:spcPts val="0"/>
                </a:spcBef>
                <a:spcAft>
                  <a:spcPts val="0"/>
                </a:spcAft>
                <a:buClr>
                  <a:schemeClr val="dk1"/>
                </a:buClr>
                <a:buSzPts val="2200"/>
                <a:buFont typeface="Times New Roman"/>
                <a:buChar char="•"/>
              </a:pPr>
              <a:r>
                <a:rPr lang="en-US" sz="2200" b="0" i="0" u="none" strike="noStrike" cap="none">
                  <a:solidFill>
                    <a:schemeClr val="dk1"/>
                  </a:solidFill>
                  <a:latin typeface="Times New Roman"/>
                  <a:ea typeface="Times New Roman"/>
                  <a:cs typeface="Times New Roman"/>
                  <a:sym typeface="Times New Roman"/>
                </a:rPr>
                <a:t>Validation Team members and responsibilities</a:t>
              </a:r>
              <a:endParaRPr/>
            </a:p>
            <a:p>
              <a:pPr marL="228600" marR="0" lvl="1" indent="-228600" algn="l" rtl="0">
                <a:lnSpc>
                  <a:spcPct val="90000"/>
                </a:lnSpc>
                <a:spcBef>
                  <a:spcPts val="330"/>
                </a:spcBef>
                <a:spcAft>
                  <a:spcPts val="0"/>
                </a:spcAft>
                <a:buClr>
                  <a:schemeClr val="dk1"/>
                </a:buClr>
                <a:buSzPts val="2200"/>
                <a:buFont typeface="Times New Roman"/>
                <a:buChar char="•"/>
              </a:pPr>
              <a:r>
                <a:rPr lang="en-US" sz="2200" b="0" i="0" u="none" strike="noStrike" cap="none">
                  <a:solidFill>
                    <a:schemeClr val="dk1"/>
                  </a:solidFill>
                  <a:latin typeface="Times New Roman"/>
                  <a:ea typeface="Times New Roman"/>
                  <a:cs typeface="Times New Roman"/>
                  <a:sym typeface="Times New Roman"/>
                </a:rPr>
                <a:t>Initial risk assessment </a:t>
              </a:r>
              <a:endParaRPr/>
            </a:p>
            <a:p>
              <a:pPr marL="228600" marR="0" lvl="1" indent="-228600" algn="l" rtl="0">
                <a:lnSpc>
                  <a:spcPct val="90000"/>
                </a:lnSpc>
                <a:spcBef>
                  <a:spcPts val="330"/>
                </a:spcBef>
                <a:spcAft>
                  <a:spcPts val="0"/>
                </a:spcAft>
                <a:buClr>
                  <a:schemeClr val="dk1"/>
                </a:buClr>
                <a:buSzPts val="2200"/>
                <a:buFont typeface="Times New Roman"/>
                <a:buChar char="•"/>
              </a:pPr>
              <a:r>
                <a:rPr lang="en-US" sz="2200" b="0" i="0" u="none" strike="noStrike" cap="none">
                  <a:solidFill>
                    <a:schemeClr val="dk1"/>
                  </a:solidFill>
                  <a:latin typeface="Times New Roman"/>
                  <a:ea typeface="Times New Roman"/>
                  <a:cs typeface="Times New Roman"/>
                  <a:sym typeface="Times New Roman"/>
                </a:rPr>
                <a:t>List of specific validation activities </a:t>
              </a:r>
              <a:endParaRPr/>
            </a:p>
            <a:p>
              <a:pPr marL="228600" marR="0" lvl="1" indent="-228600" algn="l" rtl="0">
                <a:lnSpc>
                  <a:spcPct val="90000"/>
                </a:lnSpc>
                <a:spcBef>
                  <a:spcPts val="330"/>
                </a:spcBef>
                <a:spcAft>
                  <a:spcPts val="0"/>
                </a:spcAft>
                <a:buClr>
                  <a:schemeClr val="dk1"/>
                </a:buClr>
                <a:buSzPts val="2200"/>
                <a:buFont typeface="Times New Roman"/>
                <a:buChar char="•"/>
              </a:pPr>
              <a:r>
                <a:rPr lang="en-US" sz="2200" b="0" i="0" u="none" strike="noStrike" cap="none">
                  <a:solidFill>
                    <a:schemeClr val="dk1"/>
                  </a:solidFill>
                  <a:latin typeface="Times New Roman"/>
                  <a:ea typeface="Times New Roman"/>
                  <a:cs typeface="Times New Roman"/>
                  <a:sym typeface="Times New Roman"/>
                </a:rPr>
                <a:t>List of proposed deliverables</a:t>
              </a:r>
              <a:endParaRPr/>
            </a:p>
          </p:txBody>
        </p:sp>
        <p:sp>
          <p:nvSpPr>
            <p:cNvPr id="112" name="Google Shape;112;p9"/>
            <p:cNvSpPr/>
            <p:nvPr/>
          </p:nvSpPr>
          <p:spPr>
            <a:xfrm>
              <a:off x="3655814" y="103680"/>
              <a:ext cx="3203971" cy="775347"/>
            </a:xfrm>
            <a:prstGeom prst="rect">
              <a:avLst/>
            </a:prstGeom>
            <a:solidFill>
              <a:schemeClr val="accen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9"/>
            <p:cNvSpPr txBox="1"/>
            <p:nvPr/>
          </p:nvSpPr>
          <p:spPr>
            <a:xfrm>
              <a:off x="3655814" y="103680"/>
              <a:ext cx="3203971" cy="775347"/>
            </a:xfrm>
            <a:prstGeom prst="rect">
              <a:avLst/>
            </a:prstGeom>
            <a:noFill/>
            <a:ln>
              <a:noFill/>
            </a:ln>
          </p:spPr>
          <p:txBody>
            <a:bodyPr spcFirstLastPara="1" wrap="square" lIns="156450" tIns="89400" rIns="156450" bIns="89400" anchor="ctr" anchorCtr="0">
              <a:noAutofit/>
            </a:bodyPr>
            <a:lstStyle/>
            <a:p>
              <a:pPr marL="0" marR="0" lvl="0" indent="0" algn="ctr" rtl="0">
                <a:lnSpc>
                  <a:spcPct val="90000"/>
                </a:lnSpc>
                <a:spcBef>
                  <a:spcPts val="0"/>
                </a:spcBef>
                <a:spcAft>
                  <a:spcPts val="0"/>
                </a:spcAft>
                <a:buClr>
                  <a:schemeClr val="lt1"/>
                </a:buClr>
                <a:buSzPts val="2200"/>
                <a:buFont typeface="Times New Roman"/>
                <a:buNone/>
              </a:pPr>
              <a:r>
                <a:rPr lang="en-US" sz="2200">
                  <a:solidFill>
                    <a:schemeClr val="lt1"/>
                  </a:solidFill>
                  <a:latin typeface="Times New Roman"/>
                  <a:ea typeface="Times New Roman"/>
                  <a:cs typeface="Times New Roman"/>
                  <a:sym typeface="Times New Roman"/>
                </a:rPr>
                <a:t>User Specification and Requirements</a:t>
              </a:r>
              <a:endParaRPr/>
            </a:p>
          </p:txBody>
        </p:sp>
        <p:sp>
          <p:nvSpPr>
            <p:cNvPr id="114" name="Google Shape;114;p9"/>
            <p:cNvSpPr/>
            <p:nvPr/>
          </p:nvSpPr>
          <p:spPr>
            <a:xfrm>
              <a:off x="3655814" y="879027"/>
              <a:ext cx="3203971" cy="3368629"/>
            </a:xfrm>
            <a:prstGeom prst="rect">
              <a:avLst/>
            </a:prstGeom>
            <a:solidFill>
              <a:srgbClr val="CFD7E7">
                <a:alpha val="89803"/>
              </a:srgbClr>
            </a:solidFill>
            <a:ln w="25400"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9"/>
            <p:cNvSpPr txBox="1"/>
            <p:nvPr/>
          </p:nvSpPr>
          <p:spPr>
            <a:xfrm>
              <a:off x="3655814" y="879027"/>
              <a:ext cx="3203971" cy="3368629"/>
            </a:xfrm>
            <a:prstGeom prst="rect">
              <a:avLst/>
            </a:prstGeom>
            <a:noFill/>
            <a:ln>
              <a:noFill/>
            </a:ln>
          </p:spPr>
          <p:txBody>
            <a:bodyPr spcFirstLastPara="1" wrap="square" lIns="117325" tIns="117325" rIns="156450" bIns="176000" anchor="t" anchorCtr="0">
              <a:noAutofit/>
            </a:bodyPr>
            <a:lstStyle/>
            <a:p>
              <a:pPr marL="228600" marR="0" lvl="1" indent="-228600" algn="l" rtl="0">
                <a:lnSpc>
                  <a:spcPct val="90000"/>
                </a:lnSpc>
                <a:spcBef>
                  <a:spcPts val="0"/>
                </a:spcBef>
                <a:spcAft>
                  <a:spcPts val="0"/>
                </a:spcAft>
                <a:buClr>
                  <a:schemeClr val="dk1"/>
                </a:buClr>
                <a:buSzPts val="2200"/>
                <a:buFont typeface="Times New Roman"/>
                <a:buChar char="•"/>
              </a:pPr>
              <a:r>
                <a:rPr lang="en-US" sz="2200" b="0" i="0" u="none" strike="noStrike" cap="none">
                  <a:solidFill>
                    <a:schemeClr val="dk1"/>
                  </a:solidFill>
                  <a:latin typeface="Times New Roman"/>
                  <a:ea typeface="Times New Roman"/>
                  <a:cs typeface="Times New Roman"/>
                  <a:sym typeface="Times New Roman"/>
                </a:rPr>
                <a:t>List all of the users’ specifications, requirements, and expectations for the system</a:t>
              </a:r>
              <a:endParaRPr/>
            </a:p>
            <a:p>
              <a:pPr marL="228600" marR="0" lvl="1" indent="-228600" algn="l" rtl="0">
                <a:lnSpc>
                  <a:spcPct val="90000"/>
                </a:lnSpc>
                <a:spcBef>
                  <a:spcPts val="330"/>
                </a:spcBef>
                <a:spcAft>
                  <a:spcPts val="0"/>
                </a:spcAft>
                <a:buClr>
                  <a:schemeClr val="dk1"/>
                </a:buClr>
                <a:buSzPts val="2200"/>
                <a:buFont typeface="Times New Roman"/>
                <a:buChar char="•"/>
              </a:pPr>
              <a:r>
                <a:rPr lang="en-US" sz="2200" b="0" i="0" u="none" strike="noStrike" cap="none">
                  <a:solidFill>
                    <a:schemeClr val="dk1"/>
                  </a:solidFill>
                  <a:latin typeface="Times New Roman"/>
                  <a:ea typeface="Times New Roman"/>
                  <a:cs typeface="Times New Roman"/>
                  <a:sym typeface="Times New Roman"/>
                </a:rPr>
                <a:t>Based on inputs from anticipated users, IT, Validation Team</a:t>
              </a:r>
              <a:endParaRPr/>
            </a:p>
            <a:p>
              <a:pPr marL="228600" marR="0" lvl="1" indent="-228600" algn="l" rtl="0">
                <a:lnSpc>
                  <a:spcPct val="90000"/>
                </a:lnSpc>
                <a:spcBef>
                  <a:spcPts val="330"/>
                </a:spcBef>
                <a:spcAft>
                  <a:spcPts val="0"/>
                </a:spcAft>
                <a:buClr>
                  <a:schemeClr val="dk1"/>
                </a:buClr>
                <a:buSzPts val="2200"/>
                <a:buFont typeface="Times New Roman"/>
                <a:buChar char="•"/>
              </a:pPr>
              <a:r>
                <a:rPr lang="en-US" sz="2200" b="0" i="0" u="none" strike="noStrike" cap="none">
                  <a:solidFill>
                    <a:schemeClr val="dk1"/>
                  </a:solidFill>
                  <a:latin typeface="Times New Roman"/>
                  <a:ea typeface="Times New Roman"/>
                  <a:cs typeface="Times New Roman"/>
                  <a:sym typeface="Times New Roman"/>
                </a:rPr>
                <a:t>Can be based on a RFP</a:t>
              </a:r>
              <a:endParaRPr/>
            </a:p>
          </p:txBody>
        </p:sp>
        <p:sp>
          <p:nvSpPr>
            <p:cNvPr id="116" name="Google Shape;116;p9"/>
            <p:cNvSpPr/>
            <p:nvPr/>
          </p:nvSpPr>
          <p:spPr>
            <a:xfrm>
              <a:off x="7308342" y="103680"/>
              <a:ext cx="3203971" cy="775347"/>
            </a:xfrm>
            <a:prstGeom prst="rect">
              <a:avLst/>
            </a:prstGeom>
            <a:solidFill>
              <a:schemeClr val="accent1"/>
            </a:solidFill>
            <a:ln w="254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9"/>
            <p:cNvSpPr txBox="1"/>
            <p:nvPr/>
          </p:nvSpPr>
          <p:spPr>
            <a:xfrm>
              <a:off x="7308342" y="103680"/>
              <a:ext cx="3203971" cy="775347"/>
            </a:xfrm>
            <a:prstGeom prst="rect">
              <a:avLst/>
            </a:prstGeom>
            <a:noFill/>
            <a:ln>
              <a:noFill/>
            </a:ln>
          </p:spPr>
          <p:txBody>
            <a:bodyPr spcFirstLastPara="1" wrap="square" lIns="156450" tIns="89400" rIns="156450" bIns="89400" anchor="ctr" anchorCtr="0">
              <a:noAutofit/>
            </a:bodyPr>
            <a:lstStyle/>
            <a:p>
              <a:pPr marL="0" marR="0" lvl="0" indent="0" algn="ctr" rtl="0">
                <a:lnSpc>
                  <a:spcPct val="90000"/>
                </a:lnSpc>
                <a:spcBef>
                  <a:spcPts val="0"/>
                </a:spcBef>
                <a:spcAft>
                  <a:spcPts val="0"/>
                </a:spcAft>
                <a:buClr>
                  <a:schemeClr val="lt1"/>
                </a:buClr>
                <a:buSzPts val="2200"/>
                <a:buFont typeface="Times New Roman"/>
                <a:buNone/>
              </a:pPr>
              <a:r>
                <a:rPr lang="en-US" sz="2200">
                  <a:solidFill>
                    <a:schemeClr val="lt1"/>
                  </a:solidFill>
                  <a:latin typeface="Times New Roman"/>
                  <a:ea typeface="Times New Roman"/>
                  <a:cs typeface="Times New Roman"/>
                  <a:sym typeface="Times New Roman"/>
                </a:rPr>
                <a:t>Installation Qualification</a:t>
              </a:r>
              <a:endParaRPr/>
            </a:p>
          </p:txBody>
        </p:sp>
        <p:sp>
          <p:nvSpPr>
            <p:cNvPr id="118" name="Google Shape;118;p9"/>
            <p:cNvSpPr/>
            <p:nvPr/>
          </p:nvSpPr>
          <p:spPr>
            <a:xfrm>
              <a:off x="7308342" y="879027"/>
              <a:ext cx="3203971" cy="3368629"/>
            </a:xfrm>
            <a:prstGeom prst="rect">
              <a:avLst/>
            </a:prstGeom>
            <a:solidFill>
              <a:srgbClr val="CFD7E7">
                <a:alpha val="89803"/>
              </a:srgbClr>
            </a:solidFill>
            <a:ln w="25400" cap="flat" cmpd="sng">
              <a:solidFill>
                <a:srgbClr val="CFD7E7">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9"/>
            <p:cNvSpPr txBox="1"/>
            <p:nvPr/>
          </p:nvSpPr>
          <p:spPr>
            <a:xfrm>
              <a:off x="7308342" y="879027"/>
              <a:ext cx="3203971" cy="3368629"/>
            </a:xfrm>
            <a:prstGeom prst="rect">
              <a:avLst/>
            </a:prstGeom>
            <a:noFill/>
            <a:ln>
              <a:noFill/>
            </a:ln>
          </p:spPr>
          <p:txBody>
            <a:bodyPr spcFirstLastPara="1" wrap="square" lIns="117325" tIns="117325" rIns="156450" bIns="176000" anchor="t" anchorCtr="0">
              <a:noAutofit/>
            </a:bodyPr>
            <a:lstStyle/>
            <a:p>
              <a:pPr marL="228600" marR="0" lvl="1" indent="-228600" algn="l" rtl="0">
                <a:lnSpc>
                  <a:spcPct val="90000"/>
                </a:lnSpc>
                <a:spcBef>
                  <a:spcPts val="0"/>
                </a:spcBef>
                <a:spcAft>
                  <a:spcPts val="0"/>
                </a:spcAft>
                <a:buClr>
                  <a:schemeClr val="dk1"/>
                </a:buClr>
                <a:buSzPts val="2200"/>
                <a:buFont typeface="Times New Roman"/>
                <a:buChar char="•"/>
              </a:pPr>
              <a:r>
                <a:rPr lang="en-US" sz="2200" b="0" i="0" u="none" strike="noStrike" cap="none" dirty="0">
                  <a:solidFill>
                    <a:schemeClr val="dk1"/>
                  </a:solidFill>
                  <a:latin typeface="Times New Roman"/>
                  <a:ea typeface="Times New Roman"/>
                  <a:cs typeface="Times New Roman"/>
                  <a:sym typeface="Times New Roman"/>
                </a:rPr>
                <a:t>Installation and configuration should follow all vendor guidelines</a:t>
              </a:r>
              <a:endParaRPr dirty="0"/>
            </a:p>
            <a:p>
              <a:pPr marL="228600" marR="0" lvl="1" indent="-228600" algn="l" rtl="0">
                <a:lnSpc>
                  <a:spcPct val="90000"/>
                </a:lnSpc>
                <a:spcBef>
                  <a:spcPts val="330"/>
                </a:spcBef>
                <a:spcAft>
                  <a:spcPts val="0"/>
                </a:spcAft>
                <a:buClr>
                  <a:schemeClr val="dk1"/>
                </a:buClr>
                <a:buSzPts val="2200"/>
                <a:buFont typeface="Times New Roman"/>
                <a:buChar char="•"/>
              </a:pPr>
              <a:r>
                <a:rPr lang="en-US" sz="2200" b="0" i="0" u="none" strike="noStrike" cap="none" dirty="0">
                  <a:solidFill>
                    <a:schemeClr val="dk1"/>
                  </a:solidFill>
                  <a:latin typeface="Times New Roman"/>
                  <a:ea typeface="Times New Roman"/>
                  <a:cs typeface="Times New Roman"/>
                  <a:sym typeface="Times New Roman"/>
                </a:rPr>
                <a:t>Document all configuration settings</a:t>
              </a:r>
              <a:endParaRPr dirty="0"/>
            </a:p>
            <a:p>
              <a:pPr marL="228600" marR="0" lvl="1" indent="-228600" algn="l" rtl="0">
                <a:lnSpc>
                  <a:spcPct val="90000"/>
                </a:lnSpc>
                <a:spcBef>
                  <a:spcPts val="330"/>
                </a:spcBef>
                <a:spcAft>
                  <a:spcPts val="0"/>
                </a:spcAft>
                <a:buClr>
                  <a:schemeClr val="dk1"/>
                </a:buClr>
                <a:buSzPts val="2200"/>
                <a:buFont typeface="Times New Roman"/>
                <a:buChar char="•"/>
              </a:pPr>
              <a:r>
                <a:rPr lang="en-US" sz="2200" b="0" i="0" u="none" strike="noStrike" cap="none" dirty="0">
                  <a:solidFill>
                    <a:schemeClr val="dk1"/>
                  </a:solidFill>
                  <a:latin typeface="Times New Roman"/>
                  <a:ea typeface="Times New Roman"/>
                  <a:cs typeface="Times New Roman"/>
                  <a:sym typeface="Times New Roman"/>
                </a:rPr>
                <a:t>Create back-up procedures</a:t>
              </a:r>
            </a:p>
            <a:p>
              <a:pPr marL="228600" marR="0" lvl="1" indent="-228600" algn="l" rtl="0">
                <a:lnSpc>
                  <a:spcPct val="90000"/>
                </a:lnSpc>
                <a:spcBef>
                  <a:spcPts val="330"/>
                </a:spcBef>
                <a:spcAft>
                  <a:spcPts val="0"/>
                </a:spcAft>
                <a:buClr>
                  <a:schemeClr val="dk1"/>
                </a:buClr>
                <a:buSzPts val="2200"/>
                <a:buFont typeface="Times New Roman"/>
                <a:buChar char="•"/>
              </a:pPr>
              <a:endParaRPr lang="en-US" sz="2200" dirty="0">
                <a:solidFill>
                  <a:schemeClr val="dk1"/>
                </a:solidFill>
                <a:latin typeface="Times New Roman"/>
                <a:cs typeface="Times New Roman"/>
                <a:sym typeface="Times New Roman"/>
              </a:endParaRPr>
            </a:p>
            <a:p>
              <a:pPr marR="0" lvl="1" algn="l" rtl="0">
                <a:lnSpc>
                  <a:spcPct val="90000"/>
                </a:lnSpc>
                <a:spcBef>
                  <a:spcPts val="330"/>
                </a:spcBef>
                <a:spcAft>
                  <a:spcPts val="0"/>
                </a:spcAft>
                <a:buClr>
                  <a:schemeClr val="dk1"/>
                </a:buClr>
                <a:buSzPts val="2200"/>
              </a:pPr>
              <a:r>
                <a:rPr lang="en-US" sz="2200" b="1" dirty="0">
                  <a:solidFill>
                    <a:schemeClr val="dk1"/>
                  </a:solidFill>
                  <a:latin typeface="Times New Roman"/>
                  <a:cs typeface="Times New Roman"/>
                  <a:sym typeface="Times New Roman"/>
                </a:rPr>
                <a:t>Not required for LDMS</a:t>
              </a:r>
              <a:endParaRPr b="1" dirty="0"/>
            </a:p>
          </p:txBody>
        </p:sp>
      </p:grpSp>
    </p:spTree>
  </p:cSld>
  <p:clrMapOvr>
    <a:masterClrMapping/>
  </p:clrMapOvr>
</p:sld>
</file>

<file path=ppt/theme/theme1.xml><?xml version="1.0" encoding="utf-8"?>
<a:theme xmlns:a="http://schemas.openxmlformats.org/drawingml/2006/main" name="Custom Design">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1540</Words>
  <Application>Microsoft Office PowerPoint</Application>
  <PresentationFormat>Widescreen</PresentationFormat>
  <Paragraphs>167</Paragraphs>
  <Slides>25</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 New Roman</vt:lpstr>
      <vt:lpstr>Custom Design</vt:lpstr>
      <vt:lpstr>LDMS Validation and Audit Readiness</vt:lpstr>
      <vt:lpstr>Software Validation</vt:lpstr>
      <vt:lpstr>21 CFR Part 11</vt:lpstr>
      <vt:lpstr>FDA Guidance </vt:lpstr>
      <vt:lpstr>Standard Operating Procedures (SOP’s)</vt:lpstr>
      <vt:lpstr>End-User Validation Documentation</vt:lpstr>
      <vt:lpstr>End-User Validation Documentation</vt:lpstr>
      <vt:lpstr>Validation and Functionality Testing</vt:lpstr>
      <vt:lpstr>Validation Templates</vt:lpstr>
      <vt:lpstr>Validation Templates, cont.</vt:lpstr>
      <vt:lpstr>Test Cases</vt:lpstr>
      <vt:lpstr>Test Case – Example 1</vt:lpstr>
      <vt:lpstr>Test Case – Example 2</vt:lpstr>
      <vt:lpstr>Reports for Audits available in the LDMS</vt:lpstr>
      <vt:lpstr>Reports</vt:lpstr>
      <vt:lpstr>Transaction Log</vt:lpstr>
      <vt:lpstr>Transaction Log, cont.</vt:lpstr>
      <vt:lpstr>User Event Report</vt:lpstr>
      <vt:lpstr>User Event Report, cont.</vt:lpstr>
      <vt:lpstr>Custom Report Builder</vt:lpstr>
      <vt:lpstr>Information for Audits on LDMS website</vt:lpstr>
      <vt:lpstr>Requesting documents for validation</vt:lpstr>
      <vt:lpstr>Resources and Documentation</vt:lpstr>
      <vt:lpstr>Inspection Readiness &amp; Generating Reports Document</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LDMS Validation and Audit Readiness</dc:title>
  <dc:creator>Gregory Pavlov</dc:creator>
  <cp:lastModifiedBy>Howard Gutzman</cp:lastModifiedBy>
  <cp:revision>4</cp:revision>
  <dcterms:created xsi:type="dcterms:W3CDTF">2002-09-19T13:36:22Z</dcterms:created>
  <dcterms:modified xsi:type="dcterms:W3CDTF">2025-02-11T13:21:09Z</dcterms:modified>
</cp:coreProperties>
</file>